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arykate" charset="1" panose="00000000000000000000"/>
      <p:regular r:id="rId24"/>
    </p:embeddedFont>
    <p:embeddedFont>
      <p:font typeface="Bree Serif" charset="1" panose="02000503040000020004"/>
      <p:regular r:id="rId25"/>
    </p:embeddedFont>
    <p:embeddedFont>
      <p:font typeface="Poppins Bold" charset="1" panose="00000800000000000000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  <p:embeddedFont>
      <p:font typeface="Poppins" charset="1" panose="00000500000000000000"/>
      <p:regular r:id="rId29"/>
    </p:embeddedFont>
    <p:embeddedFont>
      <p:font typeface="Poppins Bold Italics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jpe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736022"/>
            <a:ext cx="2582257" cy="2550978"/>
          </a:xfrm>
          <a:custGeom>
            <a:avLst/>
            <a:gdLst/>
            <a:ahLst/>
            <a:cxnLst/>
            <a:rect r="r" b="b" t="t" l="l"/>
            <a:pathLst>
              <a:path h="2550978" w="2582257">
                <a:moveTo>
                  <a:pt x="0" y="0"/>
                </a:moveTo>
                <a:lnTo>
                  <a:pt x="2582257" y="0"/>
                </a:lnTo>
                <a:lnTo>
                  <a:pt x="2582257" y="2550978"/>
                </a:lnTo>
                <a:lnTo>
                  <a:pt x="0" y="2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1715" y="403244"/>
            <a:ext cx="2269713" cy="558778"/>
            <a:chOff x="0" y="0"/>
            <a:chExt cx="3026284" cy="7450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838421">
            <a:off x="10541060" y="-3477376"/>
            <a:ext cx="5048164" cy="862829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838421">
            <a:off x="15648418" y="-3910904"/>
            <a:ext cx="5048164" cy="86282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838421">
            <a:off x="16980844" y="2317015"/>
            <a:ext cx="5048164" cy="862829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824514">
            <a:off x="11508547" y="3010054"/>
            <a:ext cx="5129107" cy="876664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1664721"/>
            <a:ext cx="9158929" cy="305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93"/>
              </a:lnSpc>
              <a:spcBef>
                <a:spcPct val="0"/>
              </a:spcBef>
            </a:pPr>
            <a:r>
              <a:rPr lang="en-US" sz="878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Predicción de Fallas en Coolers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9765" y="5379519"/>
            <a:ext cx="8178019" cy="1287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9"/>
              </a:lnSpc>
              <a:spcBef>
                <a:spcPct val="0"/>
              </a:spcBef>
            </a:pPr>
            <a:r>
              <a:rPr lang="en-US" b="true" sz="7077">
                <a:solidFill>
                  <a:srgbClr val="FFC1F7"/>
                </a:solidFill>
                <a:latin typeface="Poppins Bold"/>
                <a:ea typeface="Poppins Bold"/>
                <a:cs typeface="Poppins Bold"/>
                <a:sym typeface="Poppins Bold"/>
              </a:rPr>
              <a:t>by SparkleCode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96565" y="8423158"/>
            <a:ext cx="3801963" cy="58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6"/>
              </a:lnSpc>
              <a:spcBef>
                <a:spcPct val="0"/>
              </a:spcBef>
            </a:pPr>
            <a:r>
              <a:rPr lang="en-US" b="true" sz="346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¡ACOMPÁÑANOS!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0">
            <a:off x="0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38" y="413851"/>
            <a:ext cx="2269713" cy="558778"/>
            <a:chOff x="0" y="0"/>
            <a:chExt cx="3026284" cy="745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70975" y="5639445"/>
            <a:ext cx="1347161" cy="2063896"/>
          </a:xfrm>
          <a:custGeom>
            <a:avLst/>
            <a:gdLst/>
            <a:ahLst/>
            <a:cxnLst/>
            <a:rect r="r" b="b" t="t" l="l"/>
            <a:pathLst>
              <a:path h="2063896" w="1347161">
                <a:moveTo>
                  <a:pt x="0" y="0"/>
                </a:moveTo>
                <a:lnTo>
                  <a:pt x="1347161" y="0"/>
                </a:lnTo>
                <a:lnTo>
                  <a:pt x="1347161" y="2063896"/>
                </a:lnTo>
                <a:lnTo>
                  <a:pt x="0" y="20638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32561" y="4513398"/>
            <a:ext cx="6299760" cy="4199840"/>
          </a:xfrm>
          <a:custGeom>
            <a:avLst/>
            <a:gdLst/>
            <a:ahLst/>
            <a:cxnLst/>
            <a:rect r="r" b="b" t="t" l="l"/>
            <a:pathLst>
              <a:path h="4199840" w="6299760">
                <a:moveTo>
                  <a:pt x="0" y="0"/>
                </a:moveTo>
                <a:lnTo>
                  <a:pt x="6299760" y="0"/>
                </a:lnTo>
                <a:lnTo>
                  <a:pt x="6299760" y="4199840"/>
                </a:lnTo>
                <a:lnTo>
                  <a:pt x="0" y="4199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84866" y="1672308"/>
            <a:ext cx="12600207" cy="2483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917"/>
              </a:lnSpc>
              <a:spcBef>
                <a:spcPct val="0"/>
              </a:spcBef>
            </a:pPr>
            <a:r>
              <a:rPr lang="en-US" sz="35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 agregar features como </a:t>
            </a:r>
            <a:r>
              <a:rPr lang="en-US" sz="3512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consumo por unidad de tiempo activo</a:t>
            </a:r>
            <a:r>
              <a:rPr lang="en-US" sz="35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3512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diferencia entre la temperatura actual y la de 7 días atrás</a:t>
            </a:r>
            <a:r>
              <a:rPr lang="en-US" sz="35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Además de hacer un análisis de falsos positivos y negativos: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75851" y="4103742"/>
            <a:ext cx="4378458" cy="224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68"/>
              </a:lnSpc>
              <a:spcBef>
                <a:spcPct val="0"/>
              </a:spcBef>
            </a:pPr>
            <a:r>
              <a:rPr lang="en-US" b="true" sz="124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0.99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5604" y="6240561"/>
            <a:ext cx="7958952" cy="64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6"/>
              </a:lnSpc>
              <a:spcBef>
                <a:spcPct val="0"/>
              </a:spcBef>
            </a:pPr>
            <a:r>
              <a:rPr lang="en-US" b="true" sz="35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 AUC en entrenamiento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59865" y="6566975"/>
            <a:ext cx="3810428" cy="195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15"/>
              </a:lnSpc>
              <a:spcBef>
                <a:spcPct val="0"/>
              </a:spcBef>
            </a:pPr>
            <a:r>
              <a:rPr lang="en-US" b="true" sz="107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0.80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6556" y="8420607"/>
            <a:ext cx="7958952" cy="64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6"/>
              </a:lnSpc>
              <a:spcBef>
                <a:spcPct val="0"/>
              </a:spcBef>
            </a:pPr>
            <a:r>
              <a:rPr lang="en-US" b="true" sz="35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 AUC en prueba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218792" y="-3146184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38" y="413851"/>
            <a:ext cx="2269713" cy="558778"/>
            <a:chOff x="0" y="0"/>
            <a:chExt cx="3026284" cy="745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92267" y="417015"/>
            <a:ext cx="10503467" cy="170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41"/>
              </a:lnSpc>
              <a:spcBef>
                <a:spcPct val="0"/>
              </a:spcBef>
            </a:pPr>
            <a:r>
              <a:rPr lang="en-US" b="true" sz="938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Sin modelo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28317" y="2340929"/>
            <a:ext cx="18744634" cy="1030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38"/>
              </a:lnSpc>
              <a:spcBef>
                <a:spcPct val="0"/>
              </a:spcBef>
            </a:pPr>
            <a:r>
              <a:rPr lang="en-US" b="true" sz="574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100,000 coolers = 700-800 fallan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70350" y="3646233"/>
            <a:ext cx="11347300" cy="107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6"/>
              </a:lnSpc>
              <a:spcBef>
                <a:spcPct val="0"/>
              </a:spcBef>
            </a:pPr>
            <a:r>
              <a:rPr lang="en-US" sz="31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Costo por falla: $1 000 MXN (despliegue + ventas perdidas)</a:t>
            </a:r>
          </a:p>
          <a:p>
            <a:pPr algn="l">
              <a:lnSpc>
                <a:spcPts val="4396"/>
              </a:lnSpc>
              <a:spcBef>
                <a:spcPct val="0"/>
              </a:spcBef>
            </a:pPr>
            <a:r>
              <a:rPr lang="en-US" sz="31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Costo mensual: 700 × $1 000 = $700 000 MXN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14184" y="4818014"/>
            <a:ext cx="9659633" cy="155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6"/>
              </a:lnSpc>
              <a:spcBef>
                <a:spcPct val="0"/>
              </a:spcBef>
            </a:pPr>
            <a:r>
              <a:rPr lang="en-US" b="true" sz="86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 modelo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7581" y="6431347"/>
            <a:ext cx="15902802" cy="828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482"/>
              </a:lnSpc>
              <a:spcBef>
                <a:spcPct val="0"/>
              </a:spcBef>
            </a:pPr>
            <a:r>
              <a:rPr lang="en-US" b="true" sz="463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 80% de los casos son detectados correctamente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92267" y="7383273"/>
            <a:ext cx="6132057" cy="563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Fallos prevenidos: 600 de 700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92267" y="8070166"/>
            <a:ext cx="9778463" cy="596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8"/>
              </a:lnSpc>
              <a:spcBef>
                <a:spcPct val="0"/>
              </a:spcBef>
            </a:pPr>
            <a:r>
              <a:rPr lang="en-US" sz="35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Ahorro mensual estimado = $410,000 (≈ 55 %)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38" y="413851"/>
            <a:ext cx="2269713" cy="558778"/>
            <a:chOff x="0" y="0"/>
            <a:chExt cx="3026284" cy="745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4550" y="2677450"/>
            <a:ext cx="17158899" cy="276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9"/>
              </a:lnSpc>
              <a:spcBef>
                <a:spcPct val="0"/>
              </a:spcBef>
            </a:pPr>
            <a:r>
              <a:rPr lang="en-US" b="true" sz="153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&gt;80%    $    ~55%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6388" y="1215572"/>
            <a:ext cx="14595224" cy="92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69"/>
              </a:lnSpc>
              <a:spcBef>
                <a:spcPct val="0"/>
              </a:spcBef>
            </a:pPr>
            <a:r>
              <a:rPr lang="en-US" b="true" sz="5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Evaluación, Despliegue y Valor de Negocio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9195" y="7355233"/>
            <a:ext cx="16609610" cy="155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6"/>
              </a:lnSpc>
              <a:spcBef>
                <a:spcPct val="0"/>
              </a:spcBef>
            </a:pPr>
            <a:r>
              <a:rPr lang="en-US" sz="2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El modelo superó a los previos, permitiendo un despliegue operativo efectivo. Se logró una reducción significativa de fallas y optimización de visitas técnicas, generando un valioso retorno de inversión. Esto significa menos interrupciones y ahorro directo.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31" y="5887200"/>
            <a:ext cx="16717939" cy="92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69"/>
              </a:lnSpc>
              <a:spcBef>
                <a:spcPct val="0"/>
              </a:spcBef>
            </a:pPr>
            <a:r>
              <a:rPr lang="en-US" b="true" sz="5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REDUCCIÓN FALLAS, AHORRO DIRECTO Y PR-AUC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1862634" y="-3930946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885" y="270893"/>
            <a:ext cx="2269713" cy="558778"/>
            <a:chOff x="0" y="0"/>
            <a:chExt cx="3026284" cy="745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6138" y="3579178"/>
            <a:ext cx="9714013" cy="4750636"/>
          </a:xfrm>
          <a:custGeom>
            <a:avLst/>
            <a:gdLst/>
            <a:ahLst/>
            <a:cxnLst/>
            <a:rect r="r" b="b" t="t" l="l"/>
            <a:pathLst>
              <a:path h="4750636" w="9714013">
                <a:moveTo>
                  <a:pt x="0" y="0"/>
                </a:moveTo>
                <a:lnTo>
                  <a:pt x="9714013" y="0"/>
                </a:lnTo>
                <a:lnTo>
                  <a:pt x="9714013" y="4750636"/>
                </a:lnTo>
                <a:lnTo>
                  <a:pt x="0" y="4750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540" r="-376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74432" y="3848665"/>
            <a:ext cx="6742771" cy="390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6"/>
              </a:lnSpc>
              <a:spcBef>
                <a:spcPct val="0"/>
              </a:spcBef>
            </a:pPr>
            <a:r>
              <a:rPr lang="en-US" sz="245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 los tres escenarios, el beneficio estimado supera con creces el costo por falla no prevista, demostrando que el modelo no solo es eficaz, sino también rentable: incluso en el escenario más conservador, se logra retorno inmediato, y en los de mayor riesgo, el ahorro crece proporcionalmente, alcanzando decenas o cientos de miles de pesos al mes.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2062" y="904875"/>
            <a:ext cx="15618306" cy="147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6"/>
              </a:lnSpc>
              <a:spcBef>
                <a:spcPct val="0"/>
              </a:spcBef>
            </a:pPr>
            <a:r>
              <a:rPr lang="en-US" b="true" sz="414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 tan solo prevenir el 80 % de los fallos críticos, el sistema se paga solo en menos de un mes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258738" y="-1188960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98617" y="5408467"/>
            <a:ext cx="3450486" cy="4359593"/>
            <a:chOff x="0" y="0"/>
            <a:chExt cx="4600648" cy="581279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8253" y="-85725"/>
              <a:ext cx="3884142" cy="19720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Man</a:t>
              </a:r>
              <a:r>
                <a:rPr lang="en-US" b="true" sz="2799" strike="noStrik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tenimiento Condicional</a:t>
              </a:r>
            </a:p>
            <a:p>
              <a:pPr algn="l" marL="0" indent="0" lvl="0">
                <a:lnSpc>
                  <a:spcPts val="391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94274"/>
              <a:ext cx="4600648" cy="4218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Programar intervenciones solo cuando el modelo lo indique.</a:t>
              </a:r>
            </a:p>
            <a:p>
              <a:pPr algn="l"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Evitamos revisiones innecesarias, reduciendo costos desde el inicio.</a:t>
              </a:r>
            </a:p>
            <a:p>
              <a:pPr algn="l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27820" y="4034155"/>
            <a:ext cx="3102185" cy="3402949"/>
            <a:chOff x="0" y="0"/>
            <a:chExt cx="4136246" cy="453726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52104" y="-85725"/>
              <a:ext cx="3884142" cy="2225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</a:pPr>
              <a:r>
                <a:rPr lang="en-US" b="true" sz="32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Optimización Ope</a:t>
              </a:r>
              <a:r>
                <a:rPr lang="en-US" b="true" sz="3200" strike="noStrik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racional</a:t>
              </a:r>
            </a:p>
            <a:p>
              <a:pPr algn="l" marL="0" indent="0" lvl="0">
                <a:lnSpc>
                  <a:spcPts val="448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28449"/>
              <a:ext cx="4136246" cy="2808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797" indent="-215899" lvl="1">
                <a:lnSpc>
                  <a:spcPts val="2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Minimizar aperturas de puerta y tiempos de uso.</a:t>
              </a:r>
            </a:p>
            <a:p>
              <a:pPr algn="l" marL="431797" indent="-215899" lvl="1">
                <a:lnSpc>
                  <a:spcPts val="2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Ajustar temperatura según patrones de fallo.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206873" y="5610178"/>
            <a:ext cx="3052427" cy="3653852"/>
            <a:chOff x="0" y="0"/>
            <a:chExt cx="4069903" cy="487180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85761" y="-85725"/>
              <a:ext cx="3884142" cy="2225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</a:pPr>
              <a:r>
                <a:rPr lang="en-US" b="true" sz="32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Capacitación C</a:t>
              </a:r>
              <a:r>
                <a:rPr lang="en-US" b="true" sz="3200" strike="noStrik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ontinua</a:t>
              </a:r>
            </a:p>
            <a:p>
              <a:pPr algn="ctr" marL="0" indent="0" lvl="0">
                <a:lnSpc>
                  <a:spcPts val="448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93085"/>
              <a:ext cx="3884142" cy="3278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797" indent="-215899" lvl="1">
                <a:lnSpc>
                  <a:spcPts val="2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Formación para reducir errores operacionales.</a:t>
              </a:r>
            </a:p>
            <a:p>
              <a:pPr algn="l" marL="431797" indent="-215899" lvl="1">
                <a:lnSpc>
                  <a:spcPts val="27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9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Mejor respuesta ante alertas y situaciones de riesgo.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9512" y="4034155"/>
            <a:ext cx="3470389" cy="3699402"/>
            <a:chOff x="0" y="0"/>
            <a:chExt cx="4627185" cy="493253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548710" y="-85725"/>
              <a:ext cx="3884142" cy="14759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</a:pPr>
              <a:r>
                <a:rPr lang="en-US" b="true" sz="320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Vigilancia </a:t>
              </a:r>
              <a:r>
                <a:rPr lang="en-US" b="true" sz="3200" strike="noStrik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Predictiva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828233"/>
              <a:ext cx="4627185" cy="3104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8" indent="-205104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Monitor en tiempo real: temperatura, voltaje y compresor.</a:t>
              </a:r>
            </a:p>
            <a:p>
              <a:pPr algn="l" marL="410208" indent="-205104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Alertas inmediatas si riesgo &gt; 10 %, facilitando acción rápida.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7885" y="270893"/>
            <a:ext cx="2269713" cy="558778"/>
            <a:chOff x="0" y="0"/>
            <a:chExt cx="3026284" cy="745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21610" y="3776427"/>
            <a:ext cx="3693438" cy="3811837"/>
            <a:chOff x="0" y="0"/>
            <a:chExt cx="972757" cy="100394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72757" cy="1003940"/>
            </a:xfrm>
            <a:custGeom>
              <a:avLst/>
              <a:gdLst/>
              <a:ahLst/>
              <a:cxnLst/>
              <a:rect r="r" b="b" t="t" l="l"/>
              <a:pathLst>
                <a:path h="1003940" w="972757">
                  <a:moveTo>
                    <a:pt x="106903" y="0"/>
                  </a:moveTo>
                  <a:lnTo>
                    <a:pt x="865855" y="0"/>
                  </a:lnTo>
                  <a:cubicBezTo>
                    <a:pt x="924896" y="0"/>
                    <a:pt x="972757" y="47862"/>
                    <a:pt x="972757" y="106903"/>
                  </a:cubicBezTo>
                  <a:lnTo>
                    <a:pt x="972757" y="897038"/>
                  </a:lnTo>
                  <a:cubicBezTo>
                    <a:pt x="972757" y="925390"/>
                    <a:pt x="961495" y="952581"/>
                    <a:pt x="941446" y="972629"/>
                  </a:cubicBezTo>
                  <a:cubicBezTo>
                    <a:pt x="921398" y="992678"/>
                    <a:pt x="894207" y="1003940"/>
                    <a:pt x="865855" y="1003940"/>
                  </a:cubicBezTo>
                  <a:lnTo>
                    <a:pt x="106903" y="1003940"/>
                  </a:lnTo>
                  <a:cubicBezTo>
                    <a:pt x="47862" y="1003940"/>
                    <a:pt x="0" y="956079"/>
                    <a:pt x="0" y="897038"/>
                  </a:cubicBezTo>
                  <a:lnTo>
                    <a:pt x="0" y="106903"/>
                  </a:lnTo>
                  <a:cubicBezTo>
                    <a:pt x="0" y="78550"/>
                    <a:pt x="11263" y="51359"/>
                    <a:pt x="31311" y="31311"/>
                  </a:cubicBezTo>
                  <a:cubicBezTo>
                    <a:pt x="51359" y="11263"/>
                    <a:pt x="78550" y="0"/>
                    <a:pt x="106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72757" cy="104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077141" y="5143500"/>
            <a:ext cx="3693438" cy="4488536"/>
            <a:chOff x="0" y="0"/>
            <a:chExt cx="972757" cy="118216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72757" cy="1182166"/>
            </a:xfrm>
            <a:custGeom>
              <a:avLst/>
              <a:gdLst/>
              <a:ahLst/>
              <a:cxnLst/>
              <a:rect r="r" b="b" t="t" l="l"/>
              <a:pathLst>
                <a:path h="1182166" w="972757">
                  <a:moveTo>
                    <a:pt x="106903" y="0"/>
                  </a:moveTo>
                  <a:lnTo>
                    <a:pt x="865855" y="0"/>
                  </a:lnTo>
                  <a:cubicBezTo>
                    <a:pt x="924896" y="0"/>
                    <a:pt x="972757" y="47862"/>
                    <a:pt x="972757" y="106903"/>
                  </a:cubicBezTo>
                  <a:lnTo>
                    <a:pt x="972757" y="1075264"/>
                  </a:lnTo>
                  <a:cubicBezTo>
                    <a:pt x="972757" y="1103616"/>
                    <a:pt x="961495" y="1130807"/>
                    <a:pt x="941446" y="1150855"/>
                  </a:cubicBezTo>
                  <a:cubicBezTo>
                    <a:pt x="921398" y="1170903"/>
                    <a:pt x="894207" y="1182166"/>
                    <a:pt x="865855" y="1182166"/>
                  </a:cubicBezTo>
                  <a:lnTo>
                    <a:pt x="106903" y="1182166"/>
                  </a:lnTo>
                  <a:cubicBezTo>
                    <a:pt x="47862" y="1182166"/>
                    <a:pt x="0" y="1134304"/>
                    <a:pt x="0" y="1075264"/>
                  </a:cubicBezTo>
                  <a:lnTo>
                    <a:pt x="0" y="106903"/>
                  </a:lnTo>
                  <a:cubicBezTo>
                    <a:pt x="0" y="78550"/>
                    <a:pt x="11263" y="51359"/>
                    <a:pt x="31311" y="31311"/>
                  </a:cubicBezTo>
                  <a:cubicBezTo>
                    <a:pt x="51359" y="11263"/>
                    <a:pt x="78550" y="0"/>
                    <a:pt x="106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72757" cy="1220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716558" y="3776427"/>
            <a:ext cx="3693438" cy="3811837"/>
            <a:chOff x="0" y="0"/>
            <a:chExt cx="972757" cy="100394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2757" cy="1003940"/>
            </a:xfrm>
            <a:custGeom>
              <a:avLst/>
              <a:gdLst/>
              <a:ahLst/>
              <a:cxnLst/>
              <a:rect r="r" b="b" t="t" l="l"/>
              <a:pathLst>
                <a:path h="1003940" w="972757">
                  <a:moveTo>
                    <a:pt x="106903" y="0"/>
                  </a:moveTo>
                  <a:lnTo>
                    <a:pt x="865855" y="0"/>
                  </a:lnTo>
                  <a:cubicBezTo>
                    <a:pt x="924896" y="0"/>
                    <a:pt x="972757" y="47862"/>
                    <a:pt x="972757" y="106903"/>
                  </a:cubicBezTo>
                  <a:lnTo>
                    <a:pt x="972757" y="897038"/>
                  </a:lnTo>
                  <a:cubicBezTo>
                    <a:pt x="972757" y="925390"/>
                    <a:pt x="961495" y="952581"/>
                    <a:pt x="941446" y="972629"/>
                  </a:cubicBezTo>
                  <a:cubicBezTo>
                    <a:pt x="921398" y="992678"/>
                    <a:pt x="894207" y="1003940"/>
                    <a:pt x="865855" y="1003940"/>
                  </a:cubicBezTo>
                  <a:lnTo>
                    <a:pt x="106903" y="1003940"/>
                  </a:lnTo>
                  <a:cubicBezTo>
                    <a:pt x="47862" y="1003940"/>
                    <a:pt x="0" y="956079"/>
                    <a:pt x="0" y="897038"/>
                  </a:cubicBezTo>
                  <a:lnTo>
                    <a:pt x="0" y="106903"/>
                  </a:lnTo>
                  <a:cubicBezTo>
                    <a:pt x="0" y="78550"/>
                    <a:pt x="11263" y="51359"/>
                    <a:pt x="31311" y="31311"/>
                  </a:cubicBezTo>
                  <a:cubicBezTo>
                    <a:pt x="51359" y="11263"/>
                    <a:pt x="78550" y="0"/>
                    <a:pt x="106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72757" cy="1042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048298" y="5408467"/>
            <a:ext cx="3693438" cy="4223569"/>
            <a:chOff x="0" y="0"/>
            <a:chExt cx="972757" cy="11123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72757" cy="1112380"/>
            </a:xfrm>
            <a:custGeom>
              <a:avLst/>
              <a:gdLst/>
              <a:ahLst/>
              <a:cxnLst/>
              <a:rect r="r" b="b" t="t" l="l"/>
              <a:pathLst>
                <a:path h="1112380" w="972757">
                  <a:moveTo>
                    <a:pt x="106903" y="0"/>
                  </a:moveTo>
                  <a:lnTo>
                    <a:pt x="865855" y="0"/>
                  </a:lnTo>
                  <a:cubicBezTo>
                    <a:pt x="924896" y="0"/>
                    <a:pt x="972757" y="47862"/>
                    <a:pt x="972757" y="106903"/>
                  </a:cubicBezTo>
                  <a:lnTo>
                    <a:pt x="972757" y="1005478"/>
                  </a:lnTo>
                  <a:cubicBezTo>
                    <a:pt x="972757" y="1033830"/>
                    <a:pt x="961495" y="1061021"/>
                    <a:pt x="941446" y="1081069"/>
                  </a:cubicBezTo>
                  <a:cubicBezTo>
                    <a:pt x="921398" y="1101117"/>
                    <a:pt x="894207" y="1112380"/>
                    <a:pt x="865855" y="1112380"/>
                  </a:cubicBezTo>
                  <a:lnTo>
                    <a:pt x="106903" y="1112380"/>
                  </a:lnTo>
                  <a:cubicBezTo>
                    <a:pt x="47862" y="1112380"/>
                    <a:pt x="0" y="1064518"/>
                    <a:pt x="0" y="1005478"/>
                  </a:cubicBezTo>
                  <a:lnTo>
                    <a:pt x="0" y="106903"/>
                  </a:lnTo>
                  <a:cubicBezTo>
                    <a:pt x="0" y="78550"/>
                    <a:pt x="11263" y="51359"/>
                    <a:pt x="31311" y="31311"/>
                  </a:cubicBezTo>
                  <a:cubicBezTo>
                    <a:pt x="51359" y="11263"/>
                    <a:pt x="78550" y="0"/>
                    <a:pt x="106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72757" cy="1150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-5573271">
            <a:off x="2396762" y="7742857"/>
            <a:ext cx="1354318" cy="1826046"/>
          </a:xfrm>
          <a:custGeom>
            <a:avLst/>
            <a:gdLst/>
            <a:ahLst/>
            <a:cxnLst/>
            <a:rect r="r" b="b" t="t" l="l"/>
            <a:pathLst>
              <a:path h="1826046" w="1354318">
                <a:moveTo>
                  <a:pt x="0" y="0"/>
                </a:moveTo>
                <a:lnTo>
                  <a:pt x="1354318" y="0"/>
                </a:lnTo>
                <a:lnTo>
                  <a:pt x="1354318" y="1826046"/>
                </a:lnTo>
                <a:lnTo>
                  <a:pt x="0" y="1826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5573271">
            <a:off x="12176129" y="7742857"/>
            <a:ext cx="1354318" cy="1826046"/>
          </a:xfrm>
          <a:custGeom>
            <a:avLst/>
            <a:gdLst/>
            <a:ahLst/>
            <a:cxnLst/>
            <a:rect r="r" b="b" t="t" l="l"/>
            <a:pathLst>
              <a:path h="1826046" w="1354318">
                <a:moveTo>
                  <a:pt x="0" y="0"/>
                </a:moveTo>
                <a:lnTo>
                  <a:pt x="1354317" y="0"/>
                </a:lnTo>
                <a:lnTo>
                  <a:pt x="1354317" y="1826046"/>
                </a:lnTo>
                <a:lnTo>
                  <a:pt x="0" y="1826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-5501305">
            <a:off x="7346328" y="3623346"/>
            <a:ext cx="1087013" cy="1465635"/>
          </a:xfrm>
          <a:custGeom>
            <a:avLst/>
            <a:gdLst/>
            <a:ahLst/>
            <a:cxnLst/>
            <a:rect r="r" b="b" t="t" l="l"/>
            <a:pathLst>
              <a:path h="1465635" w="1087013">
                <a:moveTo>
                  <a:pt x="1087012" y="0"/>
                </a:moveTo>
                <a:lnTo>
                  <a:pt x="0" y="0"/>
                </a:lnTo>
                <a:lnTo>
                  <a:pt x="0" y="1465635"/>
                </a:lnTo>
                <a:lnTo>
                  <a:pt x="1087012" y="1465635"/>
                </a:lnTo>
                <a:lnTo>
                  <a:pt x="10870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true" flipV="false" rot="-5501305">
            <a:off x="16449717" y="3845820"/>
            <a:ext cx="1087013" cy="1465635"/>
          </a:xfrm>
          <a:custGeom>
            <a:avLst/>
            <a:gdLst/>
            <a:ahLst/>
            <a:cxnLst/>
            <a:rect r="r" b="b" t="t" l="l"/>
            <a:pathLst>
              <a:path h="1465635" w="1087013">
                <a:moveTo>
                  <a:pt x="1087013" y="0"/>
                </a:moveTo>
                <a:lnTo>
                  <a:pt x="0" y="0"/>
                </a:lnTo>
                <a:lnTo>
                  <a:pt x="0" y="1465635"/>
                </a:lnTo>
                <a:lnTo>
                  <a:pt x="1087013" y="1465635"/>
                </a:lnTo>
                <a:lnTo>
                  <a:pt x="108701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681023" y="853180"/>
            <a:ext cx="15204596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 strike="noStrike" u="non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Recomendaciones Preventivas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434713" y="2652627"/>
            <a:ext cx="7418575" cy="50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</a:pPr>
            <a:r>
              <a:rPr lang="en-US" sz="29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Corto plazo – Vigilancia y Mantenimiento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1087" y="-1509284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0"/>
                </a:moveTo>
                <a:lnTo>
                  <a:pt x="23644032" y="0"/>
                </a:lnTo>
                <a:lnTo>
                  <a:pt x="23644032" y="14719887"/>
                </a:lnTo>
                <a:lnTo>
                  <a:pt x="0" y="14719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38921" y="830059"/>
            <a:ext cx="18804677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 strike="noStrike" u="non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Recomendaciones Preventivas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483623" y="4103640"/>
            <a:ext cx="5605790" cy="4825742"/>
            <a:chOff x="0" y="0"/>
            <a:chExt cx="7474387" cy="643432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15432" y="586786"/>
              <a:ext cx="6309104" cy="2055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5"/>
                </a:lnSpc>
              </a:pPr>
              <a:r>
                <a:rPr lang="en-US" b="true" sz="296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Retroal</a:t>
              </a:r>
              <a:r>
                <a:rPr lang="en-US" b="true" sz="2968" strike="noStrik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imentación del Modelo</a:t>
              </a:r>
            </a:p>
            <a:p>
              <a:pPr algn="ctr" marL="0" indent="0" lvl="0">
                <a:lnSpc>
                  <a:spcPts val="4155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12569" y="2797197"/>
              <a:ext cx="5514831" cy="297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7740" indent="-228870" lvl="1">
                <a:lnSpc>
                  <a:spcPts val="2968"/>
                </a:lnSpc>
                <a:buFont typeface="Arial"/>
                <a:buChar char="•"/>
              </a:pPr>
              <a:r>
                <a:rPr lang="en-US" sz="21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Registro sistemático de fallas/intervenciones para recalibrar.</a:t>
              </a:r>
            </a:p>
            <a:p>
              <a:pPr algn="l" marL="457740" indent="-228870" lvl="1">
                <a:lnSpc>
                  <a:spcPts val="2968"/>
                </a:lnSpc>
                <a:buFont typeface="Arial"/>
                <a:buChar char="•"/>
              </a:pPr>
              <a:r>
                <a:rPr lang="en-US" sz="21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1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ejora continua de la precisión predictiva.</a:t>
              </a:r>
            </a:p>
            <a:p>
              <a:pPr algn="l">
                <a:lnSpc>
                  <a:spcPts val="2968"/>
                </a:lnSpc>
              </a:pP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7474387" cy="6434322"/>
              <a:chOff x="0" y="0"/>
              <a:chExt cx="1677164" cy="144378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77164" cy="1443785"/>
              </a:xfrm>
              <a:custGeom>
                <a:avLst/>
                <a:gdLst/>
                <a:ahLst/>
                <a:cxnLst/>
                <a:rect r="r" b="b" t="t" l="l"/>
                <a:pathLst>
                  <a:path h="1443785" w="1677164">
                    <a:moveTo>
                      <a:pt x="62004" y="0"/>
                    </a:moveTo>
                    <a:lnTo>
                      <a:pt x="1615160" y="0"/>
                    </a:lnTo>
                    <a:cubicBezTo>
                      <a:pt x="1649404" y="0"/>
                      <a:pt x="1677164" y="27760"/>
                      <a:pt x="1677164" y="62004"/>
                    </a:cubicBezTo>
                    <a:lnTo>
                      <a:pt x="1677164" y="1381782"/>
                    </a:lnTo>
                    <a:cubicBezTo>
                      <a:pt x="1677164" y="1416025"/>
                      <a:pt x="1649404" y="1443785"/>
                      <a:pt x="1615160" y="1443785"/>
                    </a:cubicBezTo>
                    <a:lnTo>
                      <a:pt x="62004" y="1443785"/>
                    </a:lnTo>
                    <a:cubicBezTo>
                      <a:pt x="27760" y="1443785"/>
                      <a:pt x="0" y="1416025"/>
                      <a:pt x="0" y="1381782"/>
                    </a:cubicBezTo>
                    <a:lnTo>
                      <a:pt x="0" y="62004"/>
                    </a:lnTo>
                    <a:cubicBezTo>
                      <a:pt x="0" y="27760"/>
                      <a:pt x="27760" y="0"/>
                      <a:pt x="6200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BD6C90"/>
                </a:soli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677164" cy="14818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5019452" y="2495731"/>
            <a:ext cx="8249096" cy="50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7"/>
              </a:lnSpc>
              <a:spcBef>
                <a:spcPct val="0"/>
              </a:spcBef>
            </a:pPr>
            <a:r>
              <a:rPr lang="en-US" sz="2976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Mediano y Largo Plazo – Refuerzo del sistema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7885" y="270893"/>
            <a:ext cx="2269713" cy="558778"/>
            <a:chOff x="0" y="0"/>
            <a:chExt cx="3026284" cy="7450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68877" y="4052713"/>
            <a:ext cx="5974335" cy="4876669"/>
            <a:chOff x="0" y="0"/>
            <a:chExt cx="7965780" cy="650222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9826"/>
              <a:ext cx="7841293" cy="781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35"/>
                </a:lnSpc>
              </a:pPr>
              <a:r>
                <a:rPr lang="en-US" b="true" sz="338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Integración de S</a:t>
              </a:r>
              <a:r>
                <a:rPr lang="en-US" b="true" sz="3382" strike="noStrik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istemas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77878" y="2951929"/>
              <a:ext cx="7285538" cy="1947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56458" indent="-228229" lvl="1">
                <a:lnSpc>
                  <a:spcPts val="29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1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ne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ta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MongoDB A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y 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sis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tem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 de A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rc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nt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l.</a:t>
              </a:r>
            </a:p>
            <a:p>
              <a:pPr algn="l" marL="456458" indent="-228229" lvl="1">
                <a:lnSpc>
                  <a:spcPts val="29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Vis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ua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lización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entr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aliza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y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esc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al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ab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2114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 en dashboards operativos 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0" y="0"/>
              <a:ext cx="7965780" cy="6502225"/>
              <a:chOff x="0" y="0"/>
              <a:chExt cx="1792448" cy="146312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792448" cy="1463121"/>
              </a:xfrm>
              <a:custGeom>
                <a:avLst/>
                <a:gdLst/>
                <a:ahLst/>
                <a:cxnLst/>
                <a:rect r="r" b="b" t="t" l="l"/>
                <a:pathLst>
                  <a:path h="1463121" w="1792448">
                    <a:moveTo>
                      <a:pt x="58016" y="0"/>
                    </a:moveTo>
                    <a:lnTo>
                      <a:pt x="1734432" y="0"/>
                    </a:lnTo>
                    <a:cubicBezTo>
                      <a:pt x="1749819" y="0"/>
                      <a:pt x="1764575" y="6112"/>
                      <a:pt x="1775455" y="16992"/>
                    </a:cubicBezTo>
                    <a:cubicBezTo>
                      <a:pt x="1786335" y="27872"/>
                      <a:pt x="1792448" y="42629"/>
                      <a:pt x="1792448" y="58016"/>
                    </a:cubicBezTo>
                    <a:lnTo>
                      <a:pt x="1792448" y="1405105"/>
                    </a:lnTo>
                    <a:cubicBezTo>
                      <a:pt x="1792448" y="1437146"/>
                      <a:pt x="1766473" y="1463121"/>
                      <a:pt x="1734432" y="1463121"/>
                    </a:cubicBezTo>
                    <a:lnTo>
                      <a:pt x="58016" y="1463121"/>
                    </a:lnTo>
                    <a:cubicBezTo>
                      <a:pt x="42629" y="1463121"/>
                      <a:pt x="27872" y="1457008"/>
                      <a:pt x="16992" y="1446128"/>
                    </a:cubicBezTo>
                    <a:cubicBezTo>
                      <a:pt x="6112" y="1435248"/>
                      <a:pt x="0" y="1420492"/>
                      <a:pt x="0" y="1405105"/>
                    </a:cubicBezTo>
                    <a:lnTo>
                      <a:pt x="0" y="58016"/>
                    </a:lnTo>
                    <a:cubicBezTo>
                      <a:pt x="0" y="25975"/>
                      <a:pt x="25975" y="0"/>
                      <a:pt x="5801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BD6C9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792448" cy="15012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0" id="20"/>
          <p:cNvSpPr/>
          <p:nvPr/>
        </p:nvSpPr>
        <p:spPr>
          <a:xfrm flipH="false" flipV="false" rot="0">
            <a:off x="16244076" y="6004690"/>
            <a:ext cx="4503281" cy="4448733"/>
          </a:xfrm>
          <a:custGeom>
            <a:avLst/>
            <a:gdLst/>
            <a:ahLst/>
            <a:cxnLst/>
            <a:rect r="r" b="b" t="t" l="l"/>
            <a:pathLst>
              <a:path h="4448733" w="4503281">
                <a:moveTo>
                  <a:pt x="0" y="0"/>
                </a:moveTo>
                <a:lnTo>
                  <a:pt x="4503281" y="0"/>
                </a:lnTo>
                <a:lnTo>
                  <a:pt x="4503281" y="4448733"/>
                </a:lnTo>
                <a:lnTo>
                  <a:pt x="0" y="4448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1087" y="-3433372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0"/>
                </a:moveTo>
                <a:lnTo>
                  <a:pt x="23644032" y="0"/>
                </a:lnTo>
                <a:lnTo>
                  <a:pt x="23644032" y="14719887"/>
                </a:lnTo>
                <a:lnTo>
                  <a:pt x="0" y="14719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885" y="270893"/>
            <a:ext cx="2269713" cy="558778"/>
            <a:chOff x="0" y="0"/>
            <a:chExt cx="3026284" cy="745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57608" y="4095330"/>
            <a:ext cx="5630392" cy="6191670"/>
          </a:xfrm>
          <a:custGeom>
            <a:avLst/>
            <a:gdLst/>
            <a:ahLst/>
            <a:cxnLst/>
            <a:rect r="r" b="b" t="t" l="l"/>
            <a:pathLst>
              <a:path h="6191670" w="5630392">
                <a:moveTo>
                  <a:pt x="0" y="0"/>
                </a:moveTo>
                <a:lnTo>
                  <a:pt x="5630392" y="0"/>
                </a:lnTo>
                <a:lnTo>
                  <a:pt x="5630392" y="6191670"/>
                </a:lnTo>
                <a:lnTo>
                  <a:pt x="0" y="6191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5499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28732" y="2168690"/>
            <a:ext cx="5172820" cy="5949619"/>
          </a:xfrm>
          <a:custGeom>
            <a:avLst/>
            <a:gdLst/>
            <a:ahLst/>
            <a:cxnLst/>
            <a:rect r="r" b="b" t="t" l="l"/>
            <a:pathLst>
              <a:path h="5949619" w="5172820">
                <a:moveTo>
                  <a:pt x="0" y="0"/>
                </a:moveTo>
                <a:lnTo>
                  <a:pt x="5172821" y="0"/>
                </a:lnTo>
                <a:lnTo>
                  <a:pt x="5172821" y="5949620"/>
                </a:lnTo>
                <a:lnTo>
                  <a:pt x="0" y="594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4474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6921" y="4456837"/>
            <a:ext cx="3413483" cy="5863836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4471751" y="4550311"/>
            <a:ext cx="2997370" cy="5281709"/>
          </a:xfrm>
          <a:custGeom>
            <a:avLst/>
            <a:gdLst/>
            <a:ahLst/>
            <a:cxnLst/>
            <a:rect r="r" b="b" t="t" l="l"/>
            <a:pathLst>
              <a:path h="5281709" w="2997370">
                <a:moveTo>
                  <a:pt x="0" y="0"/>
                </a:moveTo>
                <a:lnTo>
                  <a:pt x="2997370" y="0"/>
                </a:lnTo>
                <a:lnTo>
                  <a:pt x="2997370" y="5281708"/>
                </a:lnTo>
                <a:lnTo>
                  <a:pt x="0" y="5281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936547" y="6362994"/>
            <a:ext cx="3972121" cy="3924006"/>
          </a:xfrm>
          <a:custGeom>
            <a:avLst/>
            <a:gdLst/>
            <a:ahLst/>
            <a:cxnLst/>
            <a:rect r="r" b="b" t="t" l="l"/>
            <a:pathLst>
              <a:path h="3924006" w="3972121">
                <a:moveTo>
                  <a:pt x="0" y="0"/>
                </a:moveTo>
                <a:lnTo>
                  <a:pt x="3972121" y="0"/>
                </a:lnTo>
                <a:lnTo>
                  <a:pt x="3972121" y="3924006"/>
                </a:lnTo>
                <a:lnTo>
                  <a:pt x="0" y="392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776263"/>
            <a:ext cx="18804677" cy="115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 i="true" strike="noStrike" u="non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Recomendaciones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55106" y="2904820"/>
            <a:ext cx="4835397" cy="102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  <a:spcBef>
                <a:spcPct val="0"/>
              </a:spcBef>
            </a:pPr>
            <a:r>
              <a:rPr lang="en-US" b="true" sz="14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Sección Técnica</a:t>
            </a:r>
          </a:p>
          <a:p>
            <a:pPr algn="ctr">
              <a:lnSpc>
                <a:spcPts val="2033"/>
              </a:lnSpc>
              <a:spcBef>
                <a:spcPct val="0"/>
              </a:spcBef>
            </a:pPr>
            <a:r>
              <a:rPr lang="en-US" b="true" sz="14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Panel con sensor‑dashboards y alertas avanzadas</a:t>
            </a:r>
          </a:p>
          <a:p>
            <a:pPr algn="ctr">
              <a:lnSpc>
                <a:spcPts val="2033"/>
              </a:lnSpc>
              <a:spcBef>
                <a:spcPct val="0"/>
              </a:spcBef>
            </a:pPr>
            <a:r>
              <a:rPr lang="en-US" b="true" sz="14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Gestión completa de órdenes y agenda</a:t>
            </a:r>
          </a:p>
          <a:p>
            <a:pPr algn="ctr">
              <a:lnSpc>
                <a:spcPts val="2033"/>
              </a:lnSpc>
              <a:spcBef>
                <a:spcPct val="0"/>
              </a:spcBef>
            </a:pPr>
            <a:r>
              <a:rPr lang="en-US" b="true" sz="145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Cápsulas formativas para mantenimiento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1879" y="8182849"/>
            <a:ext cx="4266526" cy="1342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b="true" sz="15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Sección Comerciantes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b="true" sz="15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Registro y estado actualizado del cooler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b="true" sz="15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Alertas claras y agenda de servicio técnico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b="true" sz="15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Estimaciones de costo-ahorro y tips de uso</a:t>
            </a:r>
          </a:p>
          <a:p>
            <a:pPr algn="ctr">
              <a:lnSpc>
                <a:spcPts val="212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81531" y="2502890"/>
            <a:ext cx="5789977" cy="1810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7"/>
              </a:lnSpc>
              <a:spcBef>
                <a:spcPct val="0"/>
              </a:spcBef>
            </a:pPr>
            <a:r>
              <a:rPr lang="en-US" sz="20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Llevar  el sistema de monitoreo predictivo a una app móvil para que técnicos y comerciantes puedan acceder a información clave y tomar decisiones fácilmente, en cualquier lugar.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388320" y="-3491670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022210" y="-1497804"/>
            <a:ext cx="15526514" cy="10344540"/>
          </a:xfrm>
          <a:custGeom>
            <a:avLst/>
            <a:gdLst/>
            <a:ahLst/>
            <a:cxnLst/>
            <a:rect r="r" b="b" t="t" l="l"/>
            <a:pathLst>
              <a:path h="10344540" w="15526514">
                <a:moveTo>
                  <a:pt x="15526514" y="0"/>
                </a:moveTo>
                <a:lnTo>
                  <a:pt x="0" y="0"/>
                </a:lnTo>
                <a:lnTo>
                  <a:pt x="0" y="10344540"/>
                </a:lnTo>
                <a:lnTo>
                  <a:pt x="15526514" y="10344540"/>
                </a:lnTo>
                <a:lnTo>
                  <a:pt x="1552651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15371"/>
            <a:ext cx="9909277" cy="1029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4"/>
              </a:lnSpc>
              <a:spcBef>
                <a:spcPct val="0"/>
              </a:spcBef>
            </a:pPr>
            <a:r>
              <a:rPr lang="en-US" b="true" sz="611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Mantenimiento Predictivo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7885" y="270893"/>
            <a:ext cx="2269713" cy="558778"/>
            <a:chOff x="0" y="0"/>
            <a:chExt cx="3026284" cy="7450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7551" y="2286307"/>
            <a:ext cx="4562534" cy="2776318"/>
            <a:chOff x="0" y="0"/>
            <a:chExt cx="6083379" cy="370175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19478" y="327423"/>
              <a:ext cx="5644423" cy="3374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Recolección de Datos</a:t>
              </a:r>
            </a:p>
            <a:p>
              <a:pPr algn="ctr">
                <a:lnSpc>
                  <a:spcPts val="2916"/>
                </a:lnSpc>
                <a:spcBef>
                  <a:spcPct val="0"/>
                </a:spcBef>
              </a:pPr>
            </a:p>
            <a:p>
              <a:pPr algn="just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 Sensores registran: puertas, compresor, energía.</a:t>
              </a:r>
            </a:p>
            <a:p>
              <a:pPr algn="just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 Se integra historial diario para patrones temporales.</a:t>
              </a:r>
            </a:p>
            <a:p>
              <a:pPr algn="just">
                <a:lnSpc>
                  <a:spcPts val="2916"/>
                </a:lnSpc>
                <a:spcBef>
                  <a:spcPct val="0"/>
                </a:spcBef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0"/>
              <a:ext cx="6083379" cy="3701757"/>
              <a:chOff x="0" y="0"/>
              <a:chExt cx="1201655" cy="73121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01655" cy="731211"/>
              </a:xfrm>
              <a:custGeom>
                <a:avLst/>
                <a:gdLst/>
                <a:ahLst/>
                <a:cxnLst/>
                <a:rect r="r" b="b" t="t" l="l"/>
                <a:pathLst>
                  <a:path h="731211" w="1201655">
                    <a:moveTo>
                      <a:pt x="86539" y="0"/>
                    </a:moveTo>
                    <a:lnTo>
                      <a:pt x="1115116" y="0"/>
                    </a:lnTo>
                    <a:cubicBezTo>
                      <a:pt x="1162910" y="0"/>
                      <a:pt x="1201655" y="38745"/>
                      <a:pt x="1201655" y="86539"/>
                    </a:cubicBezTo>
                    <a:lnTo>
                      <a:pt x="1201655" y="644672"/>
                    </a:lnTo>
                    <a:cubicBezTo>
                      <a:pt x="1201655" y="667624"/>
                      <a:pt x="1192538" y="689635"/>
                      <a:pt x="1176308" y="705865"/>
                    </a:cubicBezTo>
                    <a:cubicBezTo>
                      <a:pt x="1160079" y="722094"/>
                      <a:pt x="1138068" y="731211"/>
                      <a:pt x="1115116" y="731211"/>
                    </a:cubicBezTo>
                    <a:lnTo>
                      <a:pt x="86539" y="731211"/>
                    </a:lnTo>
                    <a:cubicBezTo>
                      <a:pt x="63588" y="731211"/>
                      <a:pt x="41576" y="722094"/>
                      <a:pt x="25347" y="705865"/>
                    </a:cubicBezTo>
                    <a:cubicBezTo>
                      <a:pt x="9117" y="689635"/>
                      <a:pt x="0" y="667624"/>
                      <a:pt x="0" y="644672"/>
                    </a:cubicBezTo>
                    <a:lnTo>
                      <a:pt x="0" y="86539"/>
                    </a:lnTo>
                    <a:cubicBezTo>
                      <a:pt x="0" y="63588"/>
                      <a:pt x="9117" y="41576"/>
                      <a:pt x="25347" y="25347"/>
                    </a:cubicBezTo>
                    <a:cubicBezTo>
                      <a:pt x="41576" y="9117"/>
                      <a:pt x="63588" y="0"/>
                      <a:pt x="8653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BD6C90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201655" cy="769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6215174" y="3130546"/>
            <a:ext cx="4562534" cy="2776318"/>
            <a:chOff x="0" y="0"/>
            <a:chExt cx="6083379" cy="370175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24646" y="371674"/>
              <a:ext cx="5634088" cy="2891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Análisis y Modelado</a:t>
              </a:r>
            </a:p>
            <a:p>
              <a:pPr algn="ctr" marL="0" indent="0" lvl="0">
                <a:lnSpc>
                  <a:spcPts val="2916"/>
                </a:lnSpc>
                <a:spcBef>
                  <a:spcPct val="0"/>
                </a:spcBef>
              </a:pPr>
            </a:p>
            <a:p>
              <a:pPr algn="just" marL="0" indent="0" lvl="0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•Algoritmos procesan los datos: XGBoost + PR-AUC.</a:t>
              </a:r>
            </a:p>
            <a:p>
              <a:pPr algn="just" marL="0" indent="0" lvl="0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 El sistema detecta señales de advertencia.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6083379" cy="3701757"/>
              <a:chOff x="0" y="0"/>
              <a:chExt cx="1201655" cy="7312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01655" cy="731211"/>
              </a:xfrm>
              <a:custGeom>
                <a:avLst/>
                <a:gdLst/>
                <a:ahLst/>
                <a:cxnLst/>
                <a:rect r="r" b="b" t="t" l="l"/>
                <a:pathLst>
                  <a:path h="731211" w="1201655">
                    <a:moveTo>
                      <a:pt x="86539" y="0"/>
                    </a:moveTo>
                    <a:lnTo>
                      <a:pt x="1115116" y="0"/>
                    </a:lnTo>
                    <a:cubicBezTo>
                      <a:pt x="1162910" y="0"/>
                      <a:pt x="1201655" y="38745"/>
                      <a:pt x="1201655" y="86539"/>
                    </a:cubicBezTo>
                    <a:lnTo>
                      <a:pt x="1201655" y="644672"/>
                    </a:lnTo>
                    <a:cubicBezTo>
                      <a:pt x="1201655" y="667624"/>
                      <a:pt x="1192538" y="689635"/>
                      <a:pt x="1176308" y="705865"/>
                    </a:cubicBezTo>
                    <a:cubicBezTo>
                      <a:pt x="1160079" y="722094"/>
                      <a:pt x="1138068" y="731211"/>
                      <a:pt x="1115116" y="731211"/>
                    </a:cubicBezTo>
                    <a:lnTo>
                      <a:pt x="86539" y="731211"/>
                    </a:lnTo>
                    <a:cubicBezTo>
                      <a:pt x="63588" y="731211"/>
                      <a:pt x="41576" y="722094"/>
                      <a:pt x="25347" y="705865"/>
                    </a:cubicBezTo>
                    <a:cubicBezTo>
                      <a:pt x="9117" y="689635"/>
                      <a:pt x="0" y="667624"/>
                      <a:pt x="0" y="644672"/>
                    </a:cubicBezTo>
                    <a:lnTo>
                      <a:pt x="0" y="86539"/>
                    </a:lnTo>
                    <a:cubicBezTo>
                      <a:pt x="0" y="63588"/>
                      <a:pt x="9117" y="41576"/>
                      <a:pt x="25347" y="25347"/>
                    </a:cubicBezTo>
                    <a:cubicBezTo>
                      <a:pt x="41576" y="9117"/>
                      <a:pt x="63588" y="0"/>
                      <a:pt x="8653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BD6C90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201655" cy="769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667551" y="6070418"/>
            <a:ext cx="4562534" cy="2776318"/>
            <a:chOff x="0" y="0"/>
            <a:chExt cx="6083379" cy="370175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490685" y="339744"/>
              <a:ext cx="4779265" cy="2891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Predicción de Fallas</a:t>
              </a:r>
            </a:p>
            <a:p>
              <a:pPr algn="ctr" marL="0" indent="0" lvl="0">
                <a:lnSpc>
                  <a:spcPts val="2916"/>
                </a:lnSpc>
                <a:spcBef>
                  <a:spcPct val="0"/>
                </a:spcBef>
              </a:pPr>
            </a:p>
            <a:p>
              <a:pPr algn="just" marL="0" indent="0" lvl="0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 Identificación temprana de riesgo.</a:t>
              </a:r>
            </a:p>
            <a:p>
              <a:pPr algn="just" marL="0" indent="0" lvl="0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 Generación de alertas inmediatas.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6083379" cy="3701757"/>
              <a:chOff x="0" y="0"/>
              <a:chExt cx="1201655" cy="73121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01655" cy="731211"/>
              </a:xfrm>
              <a:custGeom>
                <a:avLst/>
                <a:gdLst/>
                <a:ahLst/>
                <a:cxnLst/>
                <a:rect r="r" b="b" t="t" l="l"/>
                <a:pathLst>
                  <a:path h="731211" w="1201655">
                    <a:moveTo>
                      <a:pt x="86539" y="0"/>
                    </a:moveTo>
                    <a:lnTo>
                      <a:pt x="1115116" y="0"/>
                    </a:lnTo>
                    <a:cubicBezTo>
                      <a:pt x="1162910" y="0"/>
                      <a:pt x="1201655" y="38745"/>
                      <a:pt x="1201655" y="86539"/>
                    </a:cubicBezTo>
                    <a:lnTo>
                      <a:pt x="1201655" y="644672"/>
                    </a:lnTo>
                    <a:cubicBezTo>
                      <a:pt x="1201655" y="667624"/>
                      <a:pt x="1192538" y="689635"/>
                      <a:pt x="1176308" y="705865"/>
                    </a:cubicBezTo>
                    <a:cubicBezTo>
                      <a:pt x="1160079" y="722094"/>
                      <a:pt x="1138068" y="731211"/>
                      <a:pt x="1115116" y="731211"/>
                    </a:cubicBezTo>
                    <a:lnTo>
                      <a:pt x="86539" y="731211"/>
                    </a:lnTo>
                    <a:cubicBezTo>
                      <a:pt x="63588" y="731211"/>
                      <a:pt x="41576" y="722094"/>
                      <a:pt x="25347" y="705865"/>
                    </a:cubicBezTo>
                    <a:cubicBezTo>
                      <a:pt x="9117" y="689635"/>
                      <a:pt x="0" y="667624"/>
                      <a:pt x="0" y="644672"/>
                    </a:cubicBezTo>
                    <a:lnTo>
                      <a:pt x="0" y="86539"/>
                    </a:lnTo>
                    <a:cubicBezTo>
                      <a:pt x="0" y="63588"/>
                      <a:pt x="9117" y="41576"/>
                      <a:pt x="25347" y="25347"/>
                    </a:cubicBezTo>
                    <a:cubicBezTo>
                      <a:pt x="41576" y="9117"/>
                      <a:pt x="63588" y="0"/>
                      <a:pt x="8653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BD6C9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1201655" cy="769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6215174" y="6834757"/>
            <a:ext cx="4562534" cy="2776318"/>
            <a:chOff x="0" y="0"/>
            <a:chExt cx="6083379" cy="370175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224646" y="479420"/>
              <a:ext cx="5634088" cy="2409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Mantenimiento Proactivo</a:t>
              </a:r>
            </a:p>
            <a:p>
              <a:pPr algn="ctr" marL="0" indent="0" lvl="0">
                <a:lnSpc>
                  <a:spcPts val="2916"/>
                </a:lnSpc>
                <a:spcBef>
                  <a:spcPct val="0"/>
                </a:spcBef>
              </a:pPr>
            </a:p>
            <a:p>
              <a:pPr algn="just" marL="0" indent="0" lvl="0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 Intervención antes de la falla.</a:t>
              </a:r>
            </a:p>
            <a:p>
              <a:pPr algn="just" marL="0" indent="0" lvl="0">
                <a:lnSpc>
                  <a:spcPts val="2916"/>
                </a:lnSpc>
                <a:spcBef>
                  <a:spcPct val="0"/>
                </a:spcBef>
              </a:pPr>
              <a:r>
                <a:rPr lang="en-US" b="true" sz="2082" strike="noStrike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•Ahorro real en costos operativos.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0" y="0"/>
              <a:ext cx="6083379" cy="3701757"/>
              <a:chOff x="0" y="0"/>
              <a:chExt cx="1201655" cy="73121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01655" cy="731211"/>
              </a:xfrm>
              <a:custGeom>
                <a:avLst/>
                <a:gdLst/>
                <a:ahLst/>
                <a:cxnLst/>
                <a:rect r="r" b="b" t="t" l="l"/>
                <a:pathLst>
                  <a:path h="731211" w="1201655">
                    <a:moveTo>
                      <a:pt x="86539" y="0"/>
                    </a:moveTo>
                    <a:lnTo>
                      <a:pt x="1115116" y="0"/>
                    </a:lnTo>
                    <a:cubicBezTo>
                      <a:pt x="1162910" y="0"/>
                      <a:pt x="1201655" y="38745"/>
                      <a:pt x="1201655" y="86539"/>
                    </a:cubicBezTo>
                    <a:lnTo>
                      <a:pt x="1201655" y="644672"/>
                    </a:lnTo>
                    <a:cubicBezTo>
                      <a:pt x="1201655" y="667624"/>
                      <a:pt x="1192538" y="689635"/>
                      <a:pt x="1176308" y="705865"/>
                    </a:cubicBezTo>
                    <a:cubicBezTo>
                      <a:pt x="1160079" y="722094"/>
                      <a:pt x="1138068" y="731211"/>
                      <a:pt x="1115116" y="731211"/>
                    </a:cubicBezTo>
                    <a:lnTo>
                      <a:pt x="86539" y="731211"/>
                    </a:lnTo>
                    <a:cubicBezTo>
                      <a:pt x="63588" y="731211"/>
                      <a:pt x="41576" y="722094"/>
                      <a:pt x="25347" y="705865"/>
                    </a:cubicBezTo>
                    <a:cubicBezTo>
                      <a:pt x="9117" y="689635"/>
                      <a:pt x="0" y="667624"/>
                      <a:pt x="0" y="644672"/>
                    </a:cubicBezTo>
                    <a:lnTo>
                      <a:pt x="0" y="86539"/>
                    </a:lnTo>
                    <a:cubicBezTo>
                      <a:pt x="0" y="63588"/>
                      <a:pt x="9117" y="41576"/>
                      <a:pt x="25347" y="25347"/>
                    </a:cubicBezTo>
                    <a:cubicBezTo>
                      <a:pt x="41576" y="9117"/>
                      <a:pt x="63588" y="0"/>
                      <a:pt x="8653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BD6C90"/>
                </a:solidFill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201655" cy="7693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true" flipV="false" rot="-3369111">
            <a:off x="5611419" y="2040883"/>
            <a:ext cx="743840" cy="1002930"/>
          </a:xfrm>
          <a:custGeom>
            <a:avLst/>
            <a:gdLst/>
            <a:ahLst/>
            <a:cxnLst/>
            <a:rect r="r" b="b" t="t" l="l"/>
            <a:pathLst>
              <a:path h="1002930" w="743840">
                <a:moveTo>
                  <a:pt x="743839" y="0"/>
                </a:moveTo>
                <a:lnTo>
                  <a:pt x="0" y="0"/>
                </a:lnTo>
                <a:lnTo>
                  <a:pt x="0" y="1002930"/>
                </a:lnTo>
                <a:lnTo>
                  <a:pt x="743839" y="1002930"/>
                </a:lnTo>
                <a:lnTo>
                  <a:pt x="7438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5400000">
            <a:off x="4487912" y="8933469"/>
            <a:ext cx="743840" cy="1002930"/>
          </a:xfrm>
          <a:custGeom>
            <a:avLst/>
            <a:gdLst/>
            <a:ahLst/>
            <a:cxnLst/>
            <a:rect r="r" b="b" t="t" l="l"/>
            <a:pathLst>
              <a:path h="1002930" w="743840">
                <a:moveTo>
                  <a:pt x="0" y="0"/>
                </a:moveTo>
                <a:lnTo>
                  <a:pt x="743839" y="0"/>
                </a:lnTo>
                <a:lnTo>
                  <a:pt x="743839" y="1002930"/>
                </a:lnTo>
                <a:lnTo>
                  <a:pt x="0" y="1002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true" rot="-9894081">
            <a:off x="5347869" y="5142192"/>
            <a:ext cx="743840" cy="1002930"/>
          </a:xfrm>
          <a:custGeom>
            <a:avLst/>
            <a:gdLst/>
            <a:ahLst/>
            <a:cxnLst/>
            <a:rect r="r" b="b" t="t" l="l"/>
            <a:pathLst>
              <a:path h="1002930" w="743840">
                <a:moveTo>
                  <a:pt x="743839" y="1002930"/>
                </a:moveTo>
                <a:lnTo>
                  <a:pt x="0" y="1002930"/>
                </a:lnTo>
                <a:lnTo>
                  <a:pt x="0" y="0"/>
                </a:lnTo>
                <a:lnTo>
                  <a:pt x="743839" y="0"/>
                </a:lnTo>
                <a:lnTo>
                  <a:pt x="743839" y="10029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61087" y="-3433372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0"/>
                </a:moveTo>
                <a:lnTo>
                  <a:pt x="23644032" y="0"/>
                </a:lnTo>
                <a:lnTo>
                  <a:pt x="23644032" y="14719887"/>
                </a:lnTo>
                <a:lnTo>
                  <a:pt x="0" y="147198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5926" y="540840"/>
            <a:ext cx="15316148" cy="185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7"/>
              </a:lnSpc>
              <a:spcBef>
                <a:spcPct val="0"/>
              </a:spcBef>
            </a:pPr>
            <a:r>
              <a:rPr lang="en-US" b="true" sz="523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SparkleCode transforma datos en decisiones, y decisiones en impacto real.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6138" y="413851"/>
            <a:ext cx="2269713" cy="558778"/>
            <a:chOff x="0" y="0"/>
            <a:chExt cx="3026284" cy="7450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96238" y="3242492"/>
            <a:ext cx="7193157" cy="16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Reducción de Riesgos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Anticipamos las fallas antes de que ocurran.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0929" y="3175374"/>
            <a:ext cx="6676516" cy="16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Optimización de Recursos</a:t>
            </a: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Mantenimiento eficiente y ahorro en energía y tiempo.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74435" y="5602268"/>
            <a:ext cx="7139130" cy="2151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en-US" b="true" sz="303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Mayor Confianza Operativa</a:t>
            </a:r>
          </a:p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en-US" sz="30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Equipos estables y previsibles gracias a decisiones basadas en datos.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4557" y="8432919"/>
            <a:ext cx="16230600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Las acciones basadas en XGBoost es una inversión inteligente: reduce riesgos, optimiza recursos y genera confianza en la operación.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84557" y="2983343"/>
            <a:ext cx="6804837" cy="2160157"/>
            <a:chOff x="0" y="0"/>
            <a:chExt cx="1792220" cy="56893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92220" cy="568930"/>
            </a:xfrm>
            <a:custGeom>
              <a:avLst/>
              <a:gdLst/>
              <a:ahLst/>
              <a:cxnLst/>
              <a:rect r="r" b="b" t="t" l="l"/>
              <a:pathLst>
                <a:path h="568930" w="1792220">
                  <a:moveTo>
                    <a:pt x="58023" y="0"/>
                  </a:moveTo>
                  <a:lnTo>
                    <a:pt x="1734197" y="0"/>
                  </a:lnTo>
                  <a:cubicBezTo>
                    <a:pt x="1749586" y="0"/>
                    <a:pt x="1764344" y="6113"/>
                    <a:pt x="1775226" y="16995"/>
                  </a:cubicBezTo>
                  <a:cubicBezTo>
                    <a:pt x="1786107" y="27876"/>
                    <a:pt x="1792220" y="42634"/>
                    <a:pt x="1792220" y="58023"/>
                  </a:cubicBezTo>
                  <a:lnTo>
                    <a:pt x="1792220" y="510907"/>
                  </a:lnTo>
                  <a:cubicBezTo>
                    <a:pt x="1792220" y="542952"/>
                    <a:pt x="1766243" y="568930"/>
                    <a:pt x="1734197" y="568930"/>
                  </a:cubicBezTo>
                  <a:lnTo>
                    <a:pt x="58023" y="568930"/>
                  </a:lnTo>
                  <a:cubicBezTo>
                    <a:pt x="42634" y="568930"/>
                    <a:pt x="27876" y="562817"/>
                    <a:pt x="16995" y="551936"/>
                  </a:cubicBezTo>
                  <a:cubicBezTo>
                    <a:pt x="6113" y="541054"/>
                    <a:pt x="0" y="526296"/>
                    <a:pt x="0" y="510907"/>
                  </a:cubicBezTo>
                  <a:lnTo>
                    <a:pt x="0" y="58023"/>
                  </a:lnTo>
                  <a:cubicBezTo>
                    <a:pt x="0" y="25978"/>
                    <a:pt x="25978" y="0"/>
                    <a:pt x="580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792220" cy="607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360929" y="2983343"/>
            <a:ext cx="6804837" cy="2160157"/>
            <a:chOff x="0" y="0"/>
            <a:chExt cx="1792220" cy="5689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92220" cy="568930"/>
            </a:xfrm>
            <a:custGeom>
              <a:avLst/>
              <a:gdLst/>
              <a:ahLst/>
              <a:cxnLst/>
              <a:rect r="r" b="b" t="t" l="l"/>
              <a:pathLst>
                <a:path h="568930" w="1792220">
                  <a:moveTo>
                    <a:pt x="58023" y="0"/>
                  </a:moveTo>
                  <a:lnTo>
                    <a:pt x="1734197" y="0"/>
                  </a:lnTo>
                  <a:cubicBezTo>
                    <a:pt x="1749586" y="0"/>
                    <a:pt x="1764344" y="6113"/>
                    <a:pt x="1775226" y="16995"/>
                  </a:cubicBezTo>
                  <a:cubicBezTo>
                    <a:pt x="1786107" y="27876"/>
                    <a:pt x="1792220" y="42634"/>
                    <a:pt x="1792220" y="58023"/>
                  </a:cubicBezTo>
                  <a:lnTo>
                    <a:pt x="1792220" y="510907"/>
                  </a:lnTo>
                  <a:cubicBezTo>
                    <a:pt x="1792220" y="542952"/>
                    <a:pt x="1766243" y="568930"/>
                    <a:pt x="1734197" y="568930"/>
                  </a:cubicBezTo>
                  <a:lnTo>
                    <a:pt x="58023" y="568930"/>
                  </a:lnTo>
                  <a:cubicBezTo>
                    <a:pt x="42634" y="568930"/>
                    <a:pt x="27876" y="562817"/>
                    <a:pt x="16995" y="551936"/>
                  </a:cubicBezTo>
                  <a:cubicBezTo>
                    <a:pt x="6113" y="541054"/>
                    <a:pt x="0" y="526296"/>
                    <a:pt x="0" y="510907"/>
                  </a:cubicBezTo>
                  <a:lnTo>
                    <a:pt x="0" y="58023"/>
                  </a:lnTo>
                  <a:cubicBezTo>
                    <a:pt x="0" y="25978"/>
                    <a:pt x="25978" y="0"/>
                    <a:pt x="580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92220" cy="607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41581" y="5593831"/>
            <a:ext cx="6804837" cy="2160157"/>
            <a:chOff x="0" y="0"/>
            <a:chExt cx="1792220" cy="5689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92220" cy="568930"/>
            </a:xfrm>
            <a:custGeom>
              <a:avLst/>
              <a:gdLst/>
              <a:ahLst/>
              <a:cxnLst/>
              <a:rect r="r" b="b" t="t" l="l"/>
              <a:pathLst>
                <a:path h="568930" w="1792220">
                  <a:moveTo>
                    <a:pt x="58023" y="0"/>
                  </a:moveTo>
                  <a:lnTo>
                    <a:pt x="1734197" y="0"/>
                  </a:lnTo>
                  <a:cubicBezTo>
                    <a:pt x="1749586" y="0"/>
                    <a:pt x="1764344" y="6113"/>
                    <a:pt x="1775226" y="16995"/>
                  </a:cubicBezTo>
                  <a:cubicBezTo>
                    <a:pt x="1786107" y="27876"/>
                    <a:pt x="1792220" y="42634"/>
                    <a:pt x="1792220" y="58023"/>
                  </a:cubicBezTo>
                  <a:lnTo>
                    <a:pt x="1792220" y="510907"/>
                  </a:lnTo>
                  <a:cubicBezTo>
                    <a:pt x="1792220" y="542952"/>
                    <a:pt x="1766243" y="568930"/>
                    <a:pt x="1734197" y="568930"/>
                  </a:cubicBezTo>
                  <a:lnTo>
                    <a:pt x="58023" y="568930"/>
                  </a:lnTo>
                  <a:cubicBezTo>
                    <a:pt x="42634" y="568930"/>
                    <a:pt x="27876" y="562817"/>
                    <a:pt x="16995" y="551936"/>
                  </a:cubicBezTo>
                  <a:cubicBezTo>
                    <a:pt x="6113" y="541054"/>
                    <a:pt x="0" y="526296"/>
                    <a:pt x="0" y="510907"/>
                  </a:cubicBezTo>
                  <a:lnTo>
                    <a:pt x="0" y="58023"/>
                  </a:lnTo>
                  <a:cubicBezTo>
                    <a:pt x="0" y="25978"/>
                    <a:pt x="25978" y="0"/>
                    <a:pt x="580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92220" cy="607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9525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8863" y="469922"/>
            <a:ext cx="2269713" cy="558778"/>
            <a:chOff x="0" y="0"/>
            <a:chExt cx="3026284" cy="745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1448" y="1226257"/>
            <a:ext cx="11642772" cy="2607259"/>
            <a:chOff x="0" y="0"/>
            <a:chExt cx="3066409" cy="6866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66409" cy="686686"/>
            </a:xfrm>
            <a:custGeom>
              <a:avLst/>
              <a:gdLst/>
              <a:ahLst/>
              <a:cxnLst/>
              <a:rect r="r" b="b" t="t" l="l"/>
              <a:pathLst>
                <a:path h="686686" w="3066409">
                  <a:moveTo>
                    <a:pt x="33913" y="0"/>
                  </a:moveTo>
                  <a:lnTo>
                    <a:pt x="3032496" y="0"/>
                  </a:lnTo>
                  <a:cubicBezTo>
                    <a:pt x="3051226" y="0"/>
                    <a:pt x="3066409" y="15183"/>
                    <a:pt x="3066409" y="33913"/>
                  </a:cubicBezTo>
                  <a:lnTo>
                    <a:pt x="3066409" y="652773"/>
                  </a:lnTo>
                  <a:cubicBezTo>
                    <a:pt x="3066409" y="661767"/>
                    <a:pt x="3062836" y="670393"/>
                    <a:pt x="3056476" y="676753"/>
                  </a:cubicBezTo>
                  <a:cubicBezTo>
                    <a:pt x="3050117" y="683113"/>
                    <a:pt x="3041491" y="686686"/>
                    <a:pt x="3032496" y="686686"/>
                  </a:cubicBezTo>
                  <a:lnTo>
                    <a:pt x="33913" y="686686"/>
                  </a:lnTo>
                  <a:cubicBezTo>
                    <a:pt x="24918" y="686686"/>
                    <a:pt x="16293" y="683113"/>
                    <a:pt x="9933" y="676753"/>
                  </a:cubicBezTo>
                  <a:cubicBezTo>
                    <a:pt x="3573" y="670393"/>
                    <a:pt x="0" y="661767"/>
                    <a:pt x="0" y="652773"/>
                  </a:cubicBezTo>
                  <a:lnTo>
                    <a:pt x="0" y="33913"/>
                  </a:lnTo>
                  <a:cubicBezTo>
                    <a:pt x="0" y="24918"/>
                    <a:pt x="3573" y="16293"/>
                    <a:pt x="9933" y="9933"/>
                  </a:cubicBezTo>
                  <a:cubicBezTo>
                    <a:pt x="16293" y="3573"/>
                    <a:pt x="24918" y="0"/>
                    <a:pt x="33913" y="0"/>
                  </a:cubicBezTo>
                  <a:close/>
                </a:path>
              </a:pathLst>
            </a:custGeom>
            <a:solidFill>
              <a:srgbClr val="8866C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66409" cy="724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40994" y="8484213"/>
            <a:ext cx="1403668" cy="1158026"/>
          </a:xfrm>
          <a:custGeom>
            <a:avLst/>
            <a:gdLst/>
            <a:ahLst/>
            <a:cxnLst/>
            <a:rect r="r" b="b" t="t" l="l"/>
            <a:pathLst>
              <a:path h="1158026" w="1403668">
                <a:moveTo>
                  <a:pt x="0" y="0"/>
                </a:moveTo>
                <a:lnTo>
                  <a:pt x="1403669" y="0"/>
                </a:lnTo>
                <a:lnTo>
                  <a:pt x="1403669" y="1158027"/>
                </a:lnTo>
                <a:lnTo>
                  <a:pt x="0" y="1158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88582" y="8389778"/>
            <a:ext cx="1968506" cy="1252462"/>
          </a:xfrm>
          <a:custGeom>
            <a:avLst/>
            <a:gdLst/>
            <a:ahLst/>
            <a:cxnLst/>
            <a:rect r="r" b="b" t="t" l="l"/>
            <a:pathLst>
              <a:path h="1252462" w="1968506">
                <a:moveTo>
                  <a:pt x="0" y="0"/>
                </a:moveTo>
                <a:lnTo>
                  <a:pt x="1968505" y="0"/>
                </a:lnTo>
                <a:lnTo>
                  <a:pt x="1968505" y="1252462"/>
                </a:lnTo>
                <a:lnTo>
                  <a:pt x="0" y="1252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20620" y="8310471"/>
            <a:ext cx="1595042" cy="1331769"/>
          </a:xfrm>
          <a:custGeom>
            <a:avLst/>
            <a:gdLst/>
            <a:ahLst/>
            <a:cxnLst/>
            <a:rect r="r" b="b" t="t" l="l"/>
            <a:pathLst>
              <a:path h="1331769" w="1595042">
                <a:moveTo>
                  <a:pt x="0" y="0"/>
                </a:moveTo>
                <a:lnTo>
                  <a:pt x="1595042" y="0"/>
                </a:lnTo>
                <a:lnTo>
                  <a:pt x="1595042" y="1331769"/>
                </a:lnTo>
                <a:lnTo>
                  <a:pt x="0" y="13317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15662" y="-181841"/>
            <a:ext cx="8252516" cy="10650682"/>
          </a:xfrm>
          <a:custGeom>
            <a:avLst/>
            <a:gdLst/>
            <a:ahLst/>
            <a:cxnLst/>
            <a:rect r="r" b="b" t="t" l="l"/>
            <a:pathLst>
              <a:path h="10650682" w="8252516">
                <a:moveTo>
                  <a:pt x="0" y="0"/>
                </a:moveTo>
                <a:lnTo>
                  <a:pt x="8252516" y="0"/>
                </a:lnTo>
                <a:lnTo>
                  <a:pt x="8252516" y="10650682"/>
                </a:lnTo>
                <a:lnTo>
                  <a:pt x="0" y="10650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660544"/>
            <a:ext cx="11167683" cy="1672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1"/>
              </a:lnSpc>
              <a:spcBef>
                <a:spcPct val="0"/>
              </a:spcBef>
            </a:pPr>
            <a:r>
              <a:rPr lang="en-US" b="true" sz="317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María</a:t>
            </a:r>
            <a:r>
              <a:rPr lang="en-US" sz="31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vende entre </a:t>
            </a:r>
            <a:r>
              <a:rPr lang="en-US" b="true" sz="317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50</a:t>
            </a:r>
            <a:r>
              <a:rPr lang="en-US" sz="31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y </a:t>
            </a:r>
            <a:r>
              <a:rPr lang="en-US" b="true" sz="317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60</a:t>
            </a:r>
            <a:r>
              <a:rPr lang="en-US" sz="31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latas diarias, a </a:t>
            </a:r>
            <a:r>
              <a:rPr lang="en-US" b="true" sz="317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$24 pesos</a:t>
            </a:r>
            <a:r>
              <a:rPr lang="en-US" sz="31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cada una, e</a:t>
            </a:r>
            <a:r>
              <a:rPr lang="en-US" sz="3172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 significa </a:t>
            </a:r>
            <a:r>
              <a:rPr lang="en-US" b="true" sz="3172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$1,200 a $1,440 diarios </a:t>
            </a:r>
            <a:r>
              <a:rPr lang="en-US" sz="3172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 hasta </a:t>
            </a:r>
            <a:r>
              <a:rPr lang="en-US" b="true" sz="3172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$43,200 mensuales</a:t>
            </a:r>
            <a:r>
              <a:rPr lang="en-US" sz="3172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con ese dinero sostiene a su familia.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1448" y="4633693"/>
            <a:ext cx="5258743" cy="2406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57"/>
              </a:lnSpc>
              <a:spcBef>
                <a:spcPct val="0"/>
              </a:spcBef>
            </a:pPr>
            <a:r>
              <a:rPr lang="en-US" sz="2755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 martes por la mañana, el cooler deja de funcionar y </a:t>
            </a:r>
            <a:r>
              <a:rPr lang="en-US" b="true" sz="2755" strike="noStrike" u="non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tarda 3 días en repararse.</a:t>
            </a:r>
            <a:r>
              <a:rPr lang="en-US" sz="2755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Día tras día, sin bebidas frías, las ventas se detienen.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18946" y="5340536"/>
            <a:ext cx="5003348" cy="914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78"/>
              </a:lnSpc>
              <a:spcBef>
                <a:spcPct val="0"/>
              </a:spcBef>
            </a:pPr>
            <a:r>
              <a:rPr lang="en-US" sz="2627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Pérdida diaria: $1,200–1,440</a:t>
            </a:r>
          </a:p>
          <a:p>
            <a:pPr algn="just" marL="0" indent="0" lvl="0">
              <a:lnSpc>
                <a:spcPts val="3678"/>
              </a:lnSpc>
              <a:spcBef>
                <a:spcPct val="0"/>
              </a:spcBef>
            </a:pPr>
            <a:r>
              <a:rPr lang="en-US" sz="2627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en 3 días: $3,600–$4,320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95341" y="469922"/>
            <a:ext cx="2269713" cy="558778"/>
            <a:chOff x="0" y="0"/>
            <a:chExt cx="3026284" cy="745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504839" y="3240204"/>
            <a:ext cx="14388615" cy="176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28"/>
              </a:lnSpc>
              <a:spcBef>
                <a:spcPct val="0"/>
              </a:spcBef>
            </a:pPr>
            <a:r>
              <a:rPr lang="en-US" b="true" sz="98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pasaría si...?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72756" y="5771075"/>
            <a:ext cx="9033425" cy="152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4"/>
              </a:lnSpc>
              <a:spcBef>
                <a:spcPct val="0"/>
              </a:spcBef>
            </a:pPr>
            <a:r>
              <a:rPr lang="en-US" sz="44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Existiera un modelo que pudiera anticipar todas estas fallas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421069" y="199749"/>
            <a:ext cx="6377304" cy="9887501"/>
          </a:xfrm>
          <a:custGeom>
            <a:avLst/>
            <a:gdLst/>
            <a:ahLst/>
            <a:cxnLst/>
            <a:rect r="r" b="b" t="t" l="l"/>
            <a:pathLst>
              <a:path h="9887501" w="6377304">
                <a:moveTo>
                  <a:pt x="0" y="0"/>
                </a:moveTo>
                <a:lnTo>
                  <a:pt x="6377305" y="0"/>
                </a:lnTo>
                <a:lnTo>
                  <a:pt x="6377305" y="9887502"/>
                </a:lnTo>
                <a:lnTo>
                  <a:pt x="0" y="9887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9050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1942" y="469922"/>
            <a:ext cx="2269713" cy="558778"/>
            <a:chOff x="0" y="0"/>
            <a:chExt cx="3026284" cy="745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6653" y="2866851"/>
            <a:ext cx="3936017" cy="27868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6678" y="6120328"/>
            <a:ext cx="3870534" cy="2917515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2734344" y="2224866"/>
            <a:ext cx="4777636" cy="3583227"/>
          </a:xfrm>
          <a:custGeom>
            <a:avLst/>
            <a:gdLst/>
            <a:ahLst/>
            <a:cxnLst/>
            <a:rect r="r" b="b" t="t" l="l"/>
            <a:pathLst>
              <a:path h="3583227" w="4777636">
                <a:moveTo>
                  <a:pt x="0" y="0"/>
                </a:moveTo>
                <a:lnTo>
                  <a:pt x="4777636" y="0"/>
                </a:lnTo>
                <a:lnTo>
                  <a:pt x="4777636" y="3583228"/>
                </a:lnTo>
                <a:lnTo>
                  <a:pt x="0" y="3583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42342" y="6442313"/>
            <a:ext cx="6458931" cy="2688530"/>
          </a:xfrm>
          <a:custGeom>
            <a:avLst/>
            <a:gdLst/>
            <a:ahLst/>
            <a:cxnLst/>
            <a:rect r="r" b="b" t="t" l="l"/>
            <a:pathLst>
              <a:path h="2688530" w="6458931">
                <a:moveTo>
                  <a:pt x="0" y="0"/>
                </a:moveTo>
                <a:lnTo>
                  <a:pt x="6458932" y="0"/>
                </a:lnTo>
                <a:lnTo>
                  <a:pt x="6458932" y="2688530"/>
                </a:lnTo>
                <a:lnTo>
                  <a:pt x="0" y="26885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8264" y="5399596"/>
            <a:ext cx="4126591" cy="70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b="true" sz="394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1.4 % en 2023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0224" y="8666996"/>
            <a:ext cx="4422671" cy="75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6"/>
              </a:lnSpc>
              <a:spcBef>
                <a:spcPct val="0"/>
              </a:spcBef>
            </a:pPr>
            <a:r>
              <a:rPr lang="en-US" b="true" sz="42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0.8 % en 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41450" y="558811"/>
            <a:ext cx="14717425" cy="115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9"/>
              </a:lnSpc>
              <a:spcBef>
                <a:spcPct val="0"/>
              </a:spcBef>
            </a:pPr>
            <a:r>
              <a:rPr lang="en-US" b="true" sz="637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nos muestran los datos?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5762" y="2220955"/>
            <a:ext cx="4171594" cy="41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5"/>
              </a:lnSpc>
              <a:spcBef>
                <a:spcPct val="0"/>
              </a:spcBef>
            </a:pPr>
            <a:r>
              <a:rPr lang="en-US" sz="24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</a:t>
            </a:r>
            <a:r>
              <a:rPr lang="en-US" sz="243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orcentaje de fallos por año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48650" y="3156175"/>
            <a:ext cx="5826284" cy="199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5"/>
              </a:lnSpc>
            </a:pPr>
            <a:r>
              <a:rPr lang="en-US" sz="19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 correlación compressor-door_opens es 0.85 </a:t>
            </a:r>
          </a:p>
          <a:p>
            <a:pPr algn="ctr">
              <a:lnSpc>
                <a:spcPts val="2685"/>
              </a:lnSpc>
            </a:pPr>
            <a:r>
              <a:rPr lang="en-US" sz="19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revelando un patrón de uso intensivo y estrés operativo en el cooler.</a:t>
            </a:r>
          </a:p>
          <a:p>
            <a:pPr algn="ctr">
              <a:lnSpc>
                <a:spcPts val="2685"/>
              </a:lnSpc>
            </a:pPr>
            <a:r>
              <a:rPr lang="en-US" sz="19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  <a:r>
              <a:rPr lang="en-US" sz="19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reamos la variable compressor_per_door, que mejoró significativamente la predicción de fallos.</a:t>
            </a:r>
          </a:p>
          <a:p>
            <a:pPr algn="ctr">
              <a:lnSpc>
                <a:spcPts val="268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829653" y="7262416"/>
            <a:ext cx="4587017" cy="1019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80"/>
              </a:lnSpc>
              <a:spcBef>
                <a:spcPct val="0"/>
              </a:spcBef>
            </a:pPr>
            <a:r>
              <a:rPr lang="en-US" sz="14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 temporadas frías/intermedias, el sistema está más propenso a problemas de hardware.</a:t>
            </a:r>
          </a:p>
          <a:p>
            <a:pPr algn="just">
              <a:lnSpc>
                <a:spcPts val="2080"/>
              </a:lnSpc>
              <a:spcBef>
                <a:spcPct val="0"/>
              </a:spcBef>
            </a:pPr>
            <a:r>
              <a:rPr lang="en-US" sz="14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Esto nos da la oportunidad de predecir “meses de riesgo” y ajustar mantenimientos preventivos.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1942" y="469922"/>
            <a:ext cx="2269713" cy="558778"/>
            <a:chOff x="0" y="0"/>
            <a:chExt cx="3026284" cy="745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6798" y="1811797"/>
            <a:ext cx="7634652" cy="3817326"/>
          </a:xfrm>
          <a:custGeom>
            <a:avLst/>
            <a:gdLst/>
            <a:ahLst/>
            <a:cxnLst/>
            <a:rect r="r" b="b" t="t" l="l"/>
            <a:pathLst>
              <a:path h="3817326" w="7634652">
                <a:moveTo>
                  <a:pt x="0" y="0"/>
                </a:moveTo>
                <a:lnTo>
                  <a:pt x="7634652" y="0"/>
                </a:lnTo>
                <a:lnTo>
                  <a:pt x="7634652" y="3817326"/>
                </a:lnTo>
                <a:lnTo>
                  <a:pt x="0" y="3817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00162" y="5774296"/>
            <a:ext cx="7667244" cy="3833622"/>
          </a:xfrm>
          <a:custGeom>
            <a:avLst/>
            <a:gdLst/>
            <a:ahLst/>
            <a:cxnLst/>
            <a:rect r="r" b="b" t="t" l="l"/>
            <a:pathLst>
              <a:path h="3833622" w="7667244">
                <a:moveTo>
                  <a:pt x="0" y="0"/>
                </a:moveTo>
                <a:lnTo>
                  <a:pt x="7667244" y="0"/>
                </a:lnTo>
                <a:lnTo>
                  <a:pt x="7667244" y="3833622"/>
                </a:lnTo>
                <a:lnTo>
                  <a:pt x="0" y="3833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84838" y="3394194"/>
            <a:ext cx="5407447" cy="127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  <a:spcBef>
                <a:spcPct val="0"/>
              </a:spcBef>
            </a:pPr>
            <a:r>
              <a:rPr lang="en-US" sz="24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Esto implica que los power fuera del rango normal podrían ser señales útiles para identificar fallos.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0469" y="6776914"/>
            <a:ext cx="6407310" cy="177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3"/>
              </a:lnSpc>
              <a:spcBef>
                <a:spcPct val="0"/>
              </a:spcBef>
            </a:pPr>
            <a:r>
              <a:rPr lang="en-US" sz="25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 los coolers con falla, el rango intercuartílico va aproximadamente de 5.0 °C a 8.0 °C, mientras que sin falla es más estrecho (de 4.3 °C a 5.5 °C).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97923" y="2559045"/>
            <a:ext cx="6181279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Consumos extremos = señal de falla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9590" y="3000860"/>
            <a:ext cx="16408820" cy="5875540"/>
            <a:chOff x="0" y="0"/>
            <a:chExt cx="21878426" cy="783405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211295" y="751529"/>
              <a:ext cx="6231329" cy="2821726"/>
              <a:chOff x="0" y="0"/>
              <a:chExt cx="1230880" cy="55737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30880" cy="557378"/>
              </a:xfrm>
              <a:custGeom>
                <a:avLst/>
                <a:gdLst/>
                <a:ahLst/>
                <a:cxnLst/>
                <a:rect r="r" b="b" t="t" l="l"/>
                <a:pathLst>
                  <a:path h="557378" w="1230880">
                    <a:moveTo>
                      <a:pt x="84484" y="0"/>
                    </a:moveTo>
                    <a:lnTo>
                      <a:pt x="1146395" y="0"/>
                    </a:lnTo>
                    <a:cubicBezTo>
                      <a:pt x="1193055" y="0"/>
                      <a:pt x="1230880" y="37825"/>
                      <a:pt x="1230880" y="84484"/>
                    </a:cubicBezTo>
                    <a:lnTo>
                      <a:pt x="1230880" y="472894"/>
                    </a:lnTo>
                    <a:cubicBezTo>
                      <a:pt x="1230880" y="495300"/>
                      <a:pt x="1221979" y="516789"/>
                      <a:pt x="1206135" y="532633"/>
                    </a:cubicBezTo>
                    <a:cubicBezTo>
                      <a:pt x="1190291" y="548477"/>
                      <a:pt x="1168802" y="557378"/>
                      <a:pt x="1146395" y="557378"/>
                    </a:cubicBezTo>
                    <a:lnTo>
                      <a:pt x="84484" y="557378"/>
                    </a:lnTo>
                    <a:cubicBezTo>
                      <a:pt x="62078" y="557378"/>
                      <a:pt x="40589" y="548477"/>
                      <a:pt x="24745" y="532633"/>
                    </a:cubicBezTo>
                    <a:cubicBezTo>
                      <a:pt x="8901" y="516789"/>
                      <a:pt x="0" y="495300"/>
                      <a:pt x="0" y="472894"/>
                    </a:cubicBezTo>
                    <a:lnTo>
                      <a:pt x="0" y="84484"/>
                    </a:lnTo>
                    <a:cubicBezTo>
                      <a:pt x="0" y="62078"/>
                      <a:pt x="8901" y="40589"/>
                      <a:pt x="24745" y="24745"/>
                    </a:cubicBezTo>
                    <a:cubicBezTo>
                      <a:pt x="40589" y="8901"/>
                      <a:pt x="62078" y="0"/>
                      <a:pt x="84484" y="0"/>
                    </a:cubicBezTo>
                    <a:close/>
                  </a:path>
                </a:pathLst>
              </a:custGeom>
              <a:solidFill>
                <a:srgbClr val="FFC331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230880" cy="5954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972460" y="4669944"/>
              <a:ext cx="6470164" cy="2740727"/>
              <a:chOff x="0" y="0"/>
              <a:chExt cx="1278057" cy="54137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78057" cy="541378"/>
              </a:xfrm>
              <a:custGeom>
                <a:avLst/>
                <a:gdLst/>
                <a:ahLst/>
                <a:cxnLst/>
                <a:rect r="r" b="b" t="t" l="l"/>
                <a:pathLst>
                  <a:path h="541378" w="1278057">
                    <a:moveTo>
                      <a:pt x="81366" y="0"/>
                    </a:moveTo>
                    <a:lnTo>
                      <a:pt x="1196691" y="0"/>
                    </a:lnTo>
                    <a:cubicBezTo>
                      <a:pt x="1241628" y="0"/>
                      <a:pt x="1278057" y="36429"/>
                      <a:pt x="1278057" y="81366"/>
                    </a:cubicBezTo>
                    <a:lnTo>
                      <a:pt x="1278057" y="460012"/>
                    </a:lnTo>
                    <a:cubicBezTo>
                      <a:pt x="1278057" y="504949"/>
                      <a:pt x="1241628" y="541378"/>
                      <a:pt x="1196691" y="541378"/>
                    </a:cubicBezTo>
                    <a:lnTo>
                      <a:pt x="81366" y="541378"/>
                    </a:lnTo>
                    <a:cubicBezTo>
                      <a:pt x="36429" y="541378"/>
                      <a:pt x="0" y="504949"/>
                      <a:pt x="0" y="460012"/>
                    </a:cubicBezTo>
                    <a:lnTo>
                      <a:pt x="0" y="81366"/>
                    </a:lnTo>
                    <a:cubicBezTo>
                      <a:pt x="0" y="36429"/>
                      <a:pt x="36429" y="0"/>
                      <a:pt x="81366" y="0"/>
                    </a:cubicBezTo>
                    <a:close/>
                  </a:path>
                </a:pathLst>
              </a:custGeom>
              <a:solidFill>
                <a:srgbClr val="A7BD4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278057" cy="5794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4603508" y="751529"/>
              <a:ext cx="6700009" cy="2821726"/>
              <a:chOff x="0" y="0"/>
              <a:chExt cx="1323459" cy="55737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23459" cy="557378"/>
              </a:xfrm>
              <a:custGeom>
                <a:avLst/>
                <a:gdLst/>
                <a:ahLst/>
                <a:cxnLst/>
                <a:rect r="r" b="b" t="t" l="l"/>
                <a:pathLst>
                  <a:path h="557378" w="1323459">
                    <a:moveTo>
                      <a:pt x="78575" y="0"/>
                    </a:moveTo>
                    <a:lnTo>
                      <a:pt x="1244884" y="0"/>
                    </a:lnTo>
                    <a:cubicBezTo>
                      <a:pt x="1265723" y="0"/>
                      <a:pt x="1285709" y="8278"/>
                      <a:pt x="1300445" y="23014"/>
                    </a:cubicBezTo>
                    <a:cubicBezTo>
                      <a:pt x="1315180" y="37750"/>
                      <a:pt x="1323459" y="57735"/>
                      <a:pt x="1323459" y="78575"/>
                    </a:cubicBezTo>
                    <a:lnTo>
                      <a:pt x="1323459" y="478803"/>
                    </a:lnTo>
                    <a:cubicBezTo>
                      <a:pt x="1323459" y="522199"/>
                      <a:pt x="1288280" y="557378"/>
                      <a:pt x="1244884" y="557378"/>
                    </a:cubicBezTo>
                    <a:lnTo>
                      <a:pt x="78575" y="557378"/>
                    </a:lnTo>
                    <a:cubicBezTo>
                      <a:pt x="57735" y="557378"/>
                      <a:pt x="37750" y="549100"/>
                      <a:pt x="23014" y="534364"/>
                    </a:cubicBezTo>
                    <a:cubicBezTo>
                      <a:pt x="8278" y="519628"/>
                      <a:pt x="0" y="499643"/>
                      <a:pt x="0" y="478803"/>
                    </a:cubicBezTo>
                    <a:lnTo>
                      <a:pt x="0" y="78575"/>
                    </a:lnTo>
                    <a:cubicBezTo>
                      <a:pt x="0" y="57735"/>
                      <a:pt x="8278" y="37750"/>
                      <a:pt x="23014" y="23014"/>
                    </a:cubicBezTo>
                    <a:cubicBezTo>
                      <a:pt x="37750" y="8278"/>
                      <a:pt x="57735" y="0"/>
                      <a:pt x="78575" y="0"/>
                    </a:cubicBezTo>
                    <a:close/>
                  </a:path>
                </a:pathLst>
              </a:custGeom>
              <a:solidFill>
                <a:srgbClr val="964DB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23459" cy="5954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4648596" y="4218810"/>
              <a:ext cx="6700009" cy="3191860"/>
              <a:chOff x="0" y="0"/>
              <a:chExt cx="1323459" cy="63049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23459" cy="630491"/>
              </a:xfrm>
              <a:custGeom>
                <a:avLst/>
                <a:gdLst/>
                <a:ahLst/>
                <a:cxnLst/>
                <a:rect r="r" b="b" t="t" l="l"/>
                <a:pathLst>
                  <a:path h="630491" w="1323459">
                    <a:moveTo>
                      <a:pt x="78575" y="0"/>
                    </a:moveTo>
                    <a:lnTo>
                      <a:pt x="1244884" y="0"/>
                    </a:lnTo>
                    <a:cubicBezTo>
                      <a:pt x="1265723" y="0"/>
                      <a:pt x="1285709" y="8278"/>
                      <a:pt x="1300445" y="23014"/>
                    </a:cubicBezTo>
                    <a:cubicBezTo>
                      <a:pt x="1315180" y="37750"/>
                      <a:pt x="1323459" y="57735"/>
                      <a:pt x="1323459" y="78575"/>
                    </a:cubicBezTo>
                    <a:lnTo>
                      <a:pt x="1323459" y="551916"/>
                    </a:lnTo>
                    <a:cubicBezTo>
                      <a:pt x="1323459" y="572756"/>
                      <a:pt x="1315180" y="592741"/>
                      <a:pt x="1300445" y="607477"/>
                    </a:cubicBezTo>
                    <a:cubicBezTo>
                      <a:pt x="1285709" y="622213"/>
                      <a:pt x="1265723" y="630491"/>
                      <a:pt x="1244884" y="630491"/>
                    </a:cubicBezTo>
                    <a:lnTo>
                      <a:pt x="78575" y="630491"/>
                    </a:lnTo>
                    <a:cubicBezTo>
                      <a:pt x="57735" y="630491"/>
                      <a:pt x="37750" y="622213"/>
                      <a:pt x="23014" y="607477"/>
                    </a:cubicBezTo>
                    <a:cubicBezTo>
                      <a:pt x="8278" y="592741"/>
                      <a:pt x="0" y="572756"/>
                      <a:pt x="0" y="551916"/>
                    </a:cubicBezTo>
                    <a:lnTo>
                      <a:pt x="0" y="78575"/>
                    </a:lnTo>
                    <a:cubicBezTo>
                      <a:pt x="0" y="57735"/>
                      <a:pt x="8278" y="37750"/>
                      <a:pt x="23014" y="23014"/>
                    </a:cubicBezTo>
                    <a:cubicBezTo>
                      <a:pt x="37750" y="8278"/>
                      <a:pt x="57735" y="0"/>
                      <a:pt x="78575" y="0"/>
                    </a:cubicBezTo>
                    <a:close/>
                  </a:path>
                </a:pathLst>
              </a:custGeom>
              <a:solidFill>
                <a:srgbClr val="EF7DB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323459" cy="6685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878426" cy="7834054"/>
            </a:xfrm>
            <a:custGeom>
              <a:avLst/>
              <a:gdLst/>
              <a:ahLst/>
              <a:cxnLst/>
              <a:rect r="r" b="b" t="t" l="l"/>
              <a:pathLst>
                <a:path h="7834054" w="21878426">
                  <a:moveTo>
                    <a:pt x="0" y="0"/>
                  </a:moveTo>
                  <a:lnTo>
                    <a:pt x="21878426" y="0"/>
                  </a:lnTo>
                  <a:lnTo>
                    <a:pt x="21878426" y="7834054"/>
                  </a:lnTo>
                  <a:lnTo>
                    <a:pt x="0" y="783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8113" r="-170" b="-19246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73182" y="469922"/>
            <a:ext cx="2269713" cy="558778"/>
            <a:chOff x="0" y="0"/>
            <a:chExt cx="3026284" cy="74503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764709" y="838200"/>
            <a:ext cx="6758583" cy="116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29"/>
              </a:lnSpc>
              <a:spcBef>
                <a:spcPct val="0"/>
              </a:spcBef>
            </a:pPr>
            <a:r>
              <a:rPr lang="en-US" b="true" sz="637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6378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ases CRISP‑DM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7383" y="467237"/>
            <a:ext cx="16264416" cy="118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62"/>
              </a:lnSpc>
              <a:spcBef>
                <a:spcPct val="0"/>
              </a:spcBef>
            </a:pPr>
            <a:r>
              <a:rPr lang="en-US" b="true" sz="654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CRISP DM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73182" y="469922"/>
            <a:ext cx="2269713" cy="558778"/>
            <a:chOff x="0" y="0"/>
            <a:chExt cx="3026284" cy="7450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09976" y="5915522"/>
            <a:ext cx="1164606" cy="1158254"/>
          </a:xfrm>
          <a:custGeom>
            <a:avLst/>
            <a:gdLst/>
            <a:ahLst/>
            <a:cxnLst/>
            <a:rect r="r" b="b" t="t" l="l"/>
            <a:pathLst>
              <a:path h="1158254" w="1164606">
                <a:moveTo>
                  <a:pt x="0" y="0"/>
                </a:moveTo>
                <a:lnTo>
                  <a:pt x="1164606" y="0"/>
                </a:lnTo>
                <a:lnTo>
                  <a:pt x="1164606" y="1158254"/>
                </a:lnTo>
                <a:lnTo>
                  <a:pt x="0" y="1158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5955" y="8349484"/>
            <a:ext cx="4548942" cy="1508518"/>
          </a:xfrm>
          <a:custGeom>
            <a:avLst/>
            <a:gdLst/>
            <a:ahLst/>
            <a:cxnLst/>
            <a:rect r="r" b="b" t="t" l="l"/>
            <a:pathLst>
              <a:path h="1508518" w="4548942">
                <a:moveTo>
                  <a:pt x="0" y="0"/>
                </a:moveTo>
                <a:lnTo>
                  <a:pt x="4548942" y="0"/>
                </a:lnTo>
                <a:lnTo>
                  <a:pt x="4548942" y="1508518"/>
                </a:lnTo>
                <a:lnTo>
                  <a:pt x="0" y="1508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2215" y="7307766"/>
            <a:ext cx="4352682" cy="1248316"/>
          </a:xfrm>
          <a:custGeom>
            <a:avLst/>
            <a:gdLst/>
            <a:ahLst/>
            <a:cxnLst/>
            <a:rect r="r" b="b" t="t" l="l"/>
            <a:pathLst>
              <a:path h="1248316" w="4352682">
                <a:moveTo>
                  <a:pt x="0" y="0"/>
                </a:moveTo>
                <a:lnTo>
                  <a:pt x="4352682" y="0"/>
                </a:lnTo>
                <a:lnTo>
                  <a:pt x="4352682" y="1248316"/>
                </a:lnTo>
                <a:lnTo>
                  <a:pt x="0" y="1248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50539" y="5915522"/>
            <a:ext cx="2181089" cy="1286843"/>
          </a:xfrm>
          <a:custGeom>
            <a:avLst/>
            <a:gdLst/>
            <a:ahLst/>
            <a:cxnLst/>
            <a:rect r="r" b="b" t="t" l="l"/>
            <a:pathLst>
              <a:path h="1286843" w="2181089">
                <a:moveTo>
                  <a:pt x="0" y="0"/>
                </a:moveTo>
                <a:lnTo>
                  <a:pt x="2181089" y="0"/>
                </a:lnTo>
                <a:lnTo>
                  <a:pt x="2181089" y="1286842"/>
                </a:lnTo>
                <a:lnTo>
                  <a:pt x="0" y="12868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157338" y="5657025"/>
            <a:ext cx="1489109" cy="837624"/>
          </a:xfrm>
          <a:custGeom>
            <a:avLst/>
            <a:gdLst/>
            <a:ahLst/>
            <a:cxnLst/>
            <a:rect r="r" b="b" t="t" l="l"/>
            <a:pathLst>
              <a:path h="837624" w="1489109">
                <a:moveTo>
                  <a:pt x="0" y="0"/>
                </a:moveTo>
                <a:lnTo>
                  <a:pt x="1489108" y="0"/>
                </a:lnTo>
                <a:lnTo>
                  <a:pt x="1489108" y="837624"/>
                </a:lnTo>
                <a:lnTo>
                  <a:pt x="0" y="837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24577" y="5354239"/>
            <a:ext cx="1565502" cy="1211307"/>
          </a:xfrm>
          <a:custGeom>
            <a:avLst/>
            <a:gdLst/>
            <a:ahLst/>
            <a:cxnLst/>
            <a:rect r="r" b="b" t="t" l="l"/>
            <a:pathLst>
              <a:path h="1211307" w="1565502">
                <a:moveTo>
                  <a:pt x="0" y="0"/>
                </a:moveTo>
                <a:lnTo>
                  <a:pt x="1565502" y="0"/>
                </a:lnTo>
                <a:lnTo>
                  <a:pt x="1565502" y="1211307"/>
                </a:lnTo>
                <a:lnTo>
                  <a:pt x="0" y="12113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101624" y="5367892"/>
            <a:ext cx="1397051" cy="1184001"/>
          </a:xfrm>
          <a:custGeom>
            <a:avLst/>
            <a:gdLst/>
            <a:ahLst/>
            <a:cxnLst/>
            <a:rect r="r" b="b" t="t" l="l"/>
            <a:pathLst>
              <a:path h="1184001" w="1397051">
                <a:moveTo>
                  <a:pt x="0" y="0"/>
                </a:moveTo>
                <a:lnTo>
                  <a:pt x="1397051" y="0"/>
                </a:lnTo>
                <a:lnTo>
                  <a:pt x="1397051" y="1184001"/>
                </a:lnTo>
                <a:lnTo>
                  <a:pt x="0" y="11840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73418" y="4982777"/>
            <a:ext cx="1725557" cy="1529275"/>
          </a:xfrm>
          <a:custGeom>
            <a:avLst/>
            <a:gdLst/>
            <a:ahLst/>
            <a:cxnLst/>
            <a:rect r="r" b="b" t="t" l="l"/>
            <a:pathLst>
              <a:path h="1529275" w="1725557">
                <a:moveTo>
                  <a:pt x="0" y="0"/>
                </a:moveTo>
                <a:lnTo>
                  <a:pt x="1725558" y="0"/>
                </a:lnTo>
                <a:lnTo>
                  <a:pt x="1725558" y="1529275"/>
                </a:lnTo>
                <a:lnTo>
                  <a:pt x="0" y="15292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094861" y="5139937"/>
            <a:ext cx="1461949" cy="1452812"/>
          </a:xfrm>
          <a:custGeom>
            <a:avLst/>
            <a:gdLst/>
            <a:ahLst/>
            <a:cxnLst/>
            <a:rect r="r" b="b" t="t" l="l"/>
            <a:pathLst>
              <a:path h="1452812" w="1461949">
                <a:moveTo>
                  <a:pt x="0" y="0"/>
                </a:moveTo>
                <a:lnTo>
                  <a:pt x="1461949" y="0"/>
                </a:lnTo>
                <a:lnTo>
                  <a:pt x="1461949" y="1452811"/>
                </a:lnTo>
                <a:lnTo>
                  <a:pt x="0" y="14528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81319" y="2402330"/>
            <a:ext cx="4306352" cy="2734146"/>
            <a:chOff x="0" y="0"/>
            <a:chExt cx="1134183" cy="72010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34183" cy="720104"/>
            </a:xfrm>
            <a:custGeom>
              <a:avLst/>
              <a:gdLst/>
              <a:ahLst/>
              <a:cxnLst/>
              <a:rect r="r" b="b" t="t" l="l"/>
              <a:pathLst>
                <a:path h="720104" w="1134183">
                  <a:moveTo>
                    <a:pt x="91687" y="0"/>
                  </a:moveTo>
                  <a:lnTo>
                    <a:pt x="1042496" y="0"/>
                  </a:lnTo>
                  <a:cubicBezTo>
                    <a:pt x="1093133" y="0"/>
                    <a:pt x="1134183" y="41050"/>
                    <a:pt x="1134183" y="91687"/>
                  </a:cubicBezTo>
                  <a:lnTo>
                    <a:pt x="1134183" y="628417"/>
                  </a:lnTo>
                  <a:cubicBezTo>
                    <a:pt x="1134183" y="679054"/>
                    <a:pt x="1093133" y="720104"/>
                    <a:pt x="1042496" y="720104"/>
                  </a:cubicBezTo>
                  <a:lnTo>
                    <a:pt x="91687" y="720104"/>
                  </a:lnTo>
                  <a:cubicBezTo>
                    <a:pt x="67370" y="720104"/>
                    <a:pt x="44049" y="710444"/>
                    <a:pt x="26855" y="693250"/>
                  </a:cubicBezTo>
                  <a:cubicBezTo>
                    <a:pt x="9660" y="676055"/>
                    <a:pt x="0" y="652734"/>
                    <a:pt x="0" y="628417"/>
                  </a:cubicBezTo>
                  <a:lnTo>
                    <a:pt x="0" y="91687"/>
                  </a:lnTo>
                  <a:cubicBezTo>
                    <a:pt x="0" y="41050"/>
                    <a:pt x="41050" y="0"/>
                    <a:pt x="91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34183" cy="758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798792" y="2687789"/>
            <a:ext cx="4178969" cy="2026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  <a:spcBef>
                <a:spcPct val="0"/>
              </a:spcBef>
            </a:pPr>
            <a:r>
              <a:rPr lang="en-US" sz="1931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Creación de la Etiqueta Objetivo</a:t>
            </a:r>
          </a:p>
          <a:p>
            <a:pPr algn="l" marL="417075" indent="-208537" lvl="1">
              <a:lnSpc>
                <a:spcPts val="270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Creamos warning = 1 si el cooler_id aparece en warnings.csv, o 0 si no.</a:t>
            </a:r>
          </a:p>
          <a:p>
            <a:pPr algn="l" marL="417075" indent="-208537" lvl="1">
              <a:lnSpc>
                <a:spcPts val="2704"/>
              </a:lnSpc>
              <a:spcBef>
                <a:spcPct val="0"/>
              </a:spcBef>
              <a:buFont typeface="Arial"/>
              <a:buChar char="•"/>
            </a:pPr>
            <a:r>
              <a:rPr lang="en-US" sz="1931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Esto convierte el reto en un problema de clasificación binaria.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06760" y="6401989"/>
            <a:ext cx="4690416" cy="271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2"/>
              </a:lnSpc>
              <a:spcBef>
                <a:spcPct val="0"/>
              </a:spcBef>
            </a:pPr>
          </a:p>
          <a:p>
            <a:pPr algn="ctr">
              <a:lnSpc>
                <a:spcPts val="3142"/>
              </a:lnSpc>
              <a:spcBef>
                <a:spcPct val="0"/>
              </a:spcBef>
            </a:pPr>
            <a:r>
              <a:rPr lang="en-US" sz="2244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Limpieza de datos</a:t>
            </a:r>
          </a:p>
          <a:p>
            <a:pPr algn="just" marL="484645" indent="-242322" lvl="1">
              <a:lnSpc>
                <a:spcPts val="3142"/>
              </a:lnSpc>
              <a:spcBef>
                <a:spcPct val="0"/>
              </a:spcBef>
              <a:buFont typeface="Arial"/>
              <a:buChar char="•"/>
            </a:pPr>
            <a:r>
              <a:rPr lang="en-US" sz="2244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Convertir fechas</a:t>
            </a:r>
            <a:r>
              <a:rPr lang="en-US" sz="2244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      </a:t>
            </a:r>
          </a:p>
          <a:p>
            <a:pPr algn="just" marL="484645" indent="-242322" lvl="1">
              <a:lnSpc>
                <a:spcPts val="3142"/>
              </a:lnSpc>
              <a:spcBef>
                <a:spcPct val="0"/>
              </a:spcBef>
              <a:buFont typeface="Arial"/>
              <a:buChar char="•"/>
            </a:pPr>
            <a:r>
              <a:rPr lang="en-US" sz="2244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Eliminar duplicados      </a:t>
            </a:r>
          </a:p>
          <a:p>
            <a:pPr algn="just" marL="484645" indent="-242322" lvl="1">
              <a:lnSpc>
                <a:spcPts val="3142"/>
              </a:lnSpc>
              <a:spcBef>
                <a:spcPct val="0"/>
              </a:spcBef>
              <a:buFont typeface="Arial"/>
              <a:buChar char="•"/>
            </a:pPr>
            <a:r>
              <a:rPr lang="en-US" sz="2244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Reemplazar negativos    </a:t>
            </a:r>
          </a:p>
          <a:p>
            <a:pPr algn="just" marL="484645" indent="-242322" lvl="1">
              <a:lnSpc>
                <a:spcPts val="3142"/>
              </a:lnSpc>
              <a:spcBef>
                <a:spcPct val="0"/>
              </a:spcBef>
              <a:buFont typeface="Arial"/>
              <a:buChar char="•"/>
            </a:pPr>
            <a:r>
              <a:rPr lang="en-US" sz="2244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Imputar nulos (media ID) </a:t>
            </a:r>
          </a:p>
          <a:p>
            <a:pPr algn="just" marL="484645" indent="-242322" lvl="1">
              <a:lnSpc>
                <a:spcPts val="3142"/>
              </a:lnSpc>
              <a:spcBef>
                <a:spcPct val="0"/>
              </a:spcBef>
              <a:buFont typeface="Arial"/>
              <a:buChar char="•"/>
            </a:pPr>
            <a:r>
              <a:rPr lang="en-US" sz="2244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Eliminar filas con &gt;4 nulos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19854" y="2697314"/>
            <a:ext cx="3536955" cy="163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5"/>
              </a:lnSpc>
              <a:spcBef>
                <a:spcPct val="0"/>
              </a:spcBef>
            </a:pPr>
            <a:r>
              <a:rPr lang="en-US" sz="233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I</a:t>
            </a:r>
            <a:r>
              <a:rPr lang="en-US" sz="2339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ngeniería de Features</a:t>
            </a:r>
          </a:p>
          <a:p>
            <a:pPr algn="l">
              <a:lnSpc>
                <a:spcPts val="3275"/>
              </a:lnSpc>
              <a:spcBef>
                <a:spcPct val="0"/>
              </a:spcBef>
            </a:pPr>
            <a:r>
              <a:rPr lang="en-US" sz="2339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• Variables originales •</a:t>
            </a:r>
          </a:p>
          <a:p>
            <a:pPr algn="l">
              <a:lnSpc>
                <a:spcPts val="3275"/>
              </a:lnSpc>
              <a:spcBef>
                <a:spcPct val="0"/>
              </a:spcBef>
            </a:pPr>
            <a:r>
              <a:rPr lang="en-US" sz="2339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Derivados: – C/ puerta:  compressor/door_opens</a:t>
            </a:r>
            <a:r>
              <a:rPr lang="en-US" sz="2339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6798792" y="2456253"/>
            <a:ext cx="4306352" cy="2519344"/>
            <a:chOff x="0" y="0"/>
            <a:chExt cx="1134183" cy="66353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34183" cy="663531"/>
            </a:xfrm>
            <a:custGeom>
              <a:avLst/>
              <a:gdLst/>
              <a:ahLst/>
              <a:cxnLst/>
              <a:rect r="r" b="b" t="t" l="l"/>
              <a:pathLst>
                <a:path h="663531" w="1134183">
                  <a:moveTo>
                    <a:pt x="91687" y="0"/>
                  </a:moveTo>
                  <a:lnTo>
                    <a:pt x="1042496" y="0"/>
                  </a:lnTo>
                  <a:cubicBezTo>
                    <a:pt x="1093133" y="0"/>
                    <a:pt x="1134183" y="41050"/>
                    <a:pt x="1134183" y="91687"/>
                  </a:cubicBezTo>
                  <a:lnTo>
                    <a:pt x="1134183" y="571844"/>
                  </a:lnTo>
                  <a:cubicBezTo>
                    <a:pt x="1134183" y="622481"/>
                    <a:pt x="1093133" y="663531"/>
                    <a:pt x="1042496" y="663531"/>
                  </a:cubicBezTo>
                  <a:lnTo>
                    <a:pt x="91687" y="663531"/>
                  </a:lnTo>
                  <a:cubicBezTo>
                    <a:pt x="67370" y="663531"/>
                    <a:pt x="44049" y="653871"/>
                    <a:pt x="26855" y="636676"/>
                  </a:cubicBezTo>
                  <a:cubicBezTo>
                    <a:pt x="9660" y="619482"/>
                    <a:pt x="0" y="596161"/>
                    <a:pt x="0" y="571844"/>
                  </a:cubicBezTo>
                  <a:lnTo>
                    <a:pt x="0" y="91687"/>
                  </a:lnTo>
                  <a:cubicBezTo>
                    <a:pt x="0" y="41050"/>
                    <a:pt x="41050" y="0"/>
                    <a:pt x="916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134183" cy="701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735101" y="6738956"/>
            <a:ext cx="4242660" cy="2519344"/>
            <a:chOff x="0" y="0"/>
            <a:chExt cx="1117409" cy="66353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17409" cy="663531"/>
            </a:xfrm>
            <a:custGeom>
              <a:avLst/>
              <a:gdLst/>
              <a:ahLst/>
              <a:cxnLst/>
              <a:rect r="r" b="b" t="t" l="l"/>
              <a:pathLst>
                <a:path h="663531" w="1117409">
                  <a:moveTo>
                    <a:pt x="93064" y="0"/>
                  </a:moveTo>
                  <a:lnTo>
                    <a:pt x="1024345" y="0"/>
                  </a:lnTo>
                  <a:cubicBezTo>
                    <a:pt x="1075742" y="0"/>
                    <a:pt x="1117409" y="41666"/>
                    <a:pt x="1117409" y="93064"/>
                  </a:cubicBezTo>
                  <a:lnTo>
                    <a:pt x="1117409" y="570467"/>
                  </a:lnTo>
                  <a:cubicBezTo>
                    <a:pt x="1117409" y="621865"/>
                    <a:pt x="1075742" y="663531"/>
                    <a:pt x="1024345" y="663531"/>
                  </a:cubicBezTo>
                  <a:lnTo>
                    <a:pt x="93064" y="663531"/>
                  </a:lnTo>
                  <a:cubicBezTo>
                    <a:pt x="41666" y="663531"/>
                    <a:pt x="0" y="621865"/>
                    <a:pt x="0" y="570467"/>
                  </a:cubicBezTo>
                  <a:lnTo>
                    <a:pt x="0" y="93064"/>
                  </a:lnTo>
                  <a:cubicBezTo>
                    <a:pt x="0" y="41666"/>
                    <a:pt x="41666" y="0"/>
                    <a:pt x="930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117409" cy="701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667002" y="2317225"/>
            <a:ext cx="4242660" cy="2519344"/>
            <a:chOff x="0" y="0"/>
            <a:chExt cx="1117409" cy="66353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17409" cy="663531"/>
            </a:xfrm>
            <a:custGeom>
              <a:avLst/>
              <a:gdLst/>
              <a:ahLst/>
              <a:cxnLst/>
              <a:rect r="r" b="b" t="t" l="l"/>
              <a:pathLst>
                <a:path h="663531" w="1117409">
                  <a:moveTo>
                    <a:pt x="93064" y="0"/>
                  </a:moveTo>
                  <a:lnTo>
                    <a:pt x="1024345" y="0"/>
                  </a:lnTo>
                  <a:cubicBezTo>
                    <a:pt x="1075742" y="0"/>
                    <a:pt x="1117409" y="41666"/>
                    <a:pt x="1117409" y="93064"/>
                  </a:cubicBezTo>
                  <a:lnTo>
                    <a:pt x="1117409" y="570467"/>
                  </a:lnTo>
                  <a:cubicBezTo>
                    <a:pt x="1117409" y="621865"/>
                    <a:pt x="1075742" y="663531"/>
                    <a:pt x="1024345" y="663531"/>
                  </a:cubicBezTo>
                  <a:lnTo>
                    <a:pt x="93064" y="663531"/>
                  </a:lnTo>
                  <a:cubicBezTo>
                    <a:pt x="41666" y="663531"/>
                    <a:pt x="0" y="621865"/>
                    <a:pt x="0" y="570467"/>
                  </a:cubicBezTo>
                  <a:lnTo>
                    <a:pt x="0" y="93064"/>
                  </a:lnTo>
                  <a:cubicBezTo>
                    <a:pt x="0" y="41666"/>
                    <a:pt x="41666" y="0"/>
                    <a:pt x="930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117409" cy="701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667002" y="6738956"/>
            <a:ext cx="4242660" cy="2519344"/>
            <a:chOff x="0" y="0"/>
            <a:chExt cx="1117409" cy="66353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17409" cy="663531"/>
            </a:xfrm>
            <a:custGeom>
              <a:avLst/>
              <a:gdLst/>
              <a:ahLst/>
              <a:cxnLst/>
              <a:rect r="r" b="b" t="t" l="l"/>
              <a:pathLst>
                <a:path h="663531" w="1117409">
                  <a:moveTo>
                    <a:pt x="93064" y="0"/>
                  </a:moveTo>
                  <a:lnTo>
                    <a:pt x="1024345" y="0"/>
                  </a:lnTo>
                  <a:cubicBezTo>
                    <a:pt x="1075742" y="0"/>
                    <a:pt x="1117409" y="41666"/>
                    <a:pt x="1117409" y="93064"/>
                  </a:cubicBezTo>
                  <a:lnTo>
                    <a:pt x="1117409" y="570467"/>
                  </a:lnTo>
                  <a:cubicBezTo>
                    <a:pt x="1117409" y="621865"/>
                    <a:pt x="1075742" y="663531"/>
                    <a:pt x="1024345" y="663531"/>
                  </a:cubicBezTo>
                  <a:lnTo>
                    <a:pt x="93064" y="663531"/>
                  </a:lnTo>
                  <a:cubicBezTo>
                    <a:pt x="41666" y="663531"/>
                    <a:pt x="0" y="621865"/>
                    <a:pt x="0" y="570467"/>
                  </a:cubicBezTo>
                  <a:lnTo>
                    <a:pt x="0" y="93064"/>
                  </a:lnTo>
                  <a:cubicBezTo>
                    <a:pt x="0" y="41666"/>
                    <a:pt x="41666" y="0"/>
                    <a:pt x="930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D6C9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117409" cy="701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0" id="40"/>
          <p:cNvSpPr/>
          <p:nvPr/>
        </p:nvSpPr>
        <p:spPr>
          <a:xfrm flipV="true">
            <a:off x="5374621" y="3743329"/>
            <a:ext cx="837221" cy="702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1" id="41"/>
          <p:cNvSpPr txBox="true"/>
          <p:nvPr/>
        </p:nvSpPr>
        <p:spPr>
          <a:xfrm rot="0">
            <a:off x="373182" y="2525634"/>
            <a:ext cx="4414489" cy="244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4"/>
              </a:lnSpc>
            </a:pPr>
            <a:r>
              <a:rPr lang="en-US" sz="2003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Carga de Datos Brutos</a:t>
            </a:r>
          </a:p>
          <a:p>
            <a:pPr algn="l" marL="432488" indent="-216244" lvl="1">
              <a:lnSpc>
                <a:spcPts val="2804"/>
              </a:lnSpc>
              <a:buFont typeface="Arial"/>
              <a:buChar char="•"/>
            </a:pPr>
            <a:r>
              <a:rPr lang="en-US" sz="2003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calendar.csv → fechas diarias.</a:t>
            </a:r>
          </a:p>
          <a:p>
            <a:pPr algn="l" marL="432488" indent="-216244" lvl="1">
              <a:lnSpc>
                <a:spcPts val="2804"/>
              </a:lnSpc>
              <a:buFont typeface="Arial"/>
              <a:buChar char="•"/>
            </a:pPr>
            <a:r>
              <a:rPr lang="en-US" sz="2003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coolers.csv → sensores diarios </a:t>
            </a:r>
          </a:p>
          <a:p>
            <a:pPr algn="l" marL="432488" indent="-216244" lvl="1">
              <a:lnSpc>
                <a:spcPts val="2804"/>
              </a:lnSpc>
              <a:buFont typeface="Arial"/>
              <a:buChar char="•"/>
            </a:pPr>
            <a:r>
              <a:rPr lang="en-US" sz="2003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warnings.csv → lista de coolers con fallas críticas.</a:t>
            </a:r>
          </a:p>
          <a:p>
            <a:pPr algn="l" marL="432488" indent="-216244" lvl="1">
              <a:lnSpc>
                <a:spcPts val="2804"/>
              </a:lnSpc>
              <a:buFont typeface="Arial"/>
              <a:buChar char="•"/>
            </a:pPr>
            <a:r>
              <a:rPr lang="en-US" sz="2003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sales.csv → ventas históricas por cooler.</a:t>
            </a:r>
          </a:p>
        </p:txBody>
      </p:sp>
      <p:sp>
        <p:nvSpPr>
          <p:cNvPr name="AutoShape 42" id="42"/>
          <p:cNvSpPr/>
          <p:nvPr/>
        </p:nvSpPr>
        <p:spPr>
          <a:xfrm>
            <a:off x="8761626" y="5078271"/>
            <a:ext cx="0" cy="8372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3" id="43"/>
          <p:cNvSpPr txBox="true"/>
          <p:nvPr/>
        </p:nvSpPr>
        <p:spPr>
          <a:xfrm rot="0">
            <a:off x="12844673" y="6921067"/>
            <a:ext cx="3887319" cy="202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5"/>
              </a:lnSpc>
              <a:spcBef>
                <a:spcPct val="0"/>
              </a:spcBef>
            </a:pPr>
            <a:r>
              <a:rPr lang="en-US" sz="233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Mo</a:t>
            </a:r>
            <a:r>
              <a:rPr lang="en-US" sz="2339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delado</a:t>
            </a:r>
            <a:r>
              <a:rPr lang="en-US" sz="2339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</a:p>
          <a:p>
            <a:pPr algn="l" marL="0" indent="0" lvl="0">
              <a:lnSpc>
                <a:spcPts val="3275"/>
              </a:lnSpc>
              <a:spcBef>
                <a:spcPct val="0"/>
              </a:spcBef>
            </a:pPr>
            <a:r>
              <a:rPr lang="en-US" sz="2339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• Entrenamiento: XGBoost / Python</a:t>
            </a:r>
          </a:p>
          <a:p>
            <a:pPr algn="l" marL="0" indent="0" lvl="0">
              <a:lnSpc>
                <a:spcPts val="3275"/>
              </a:lnSpc>
              <a:spcBef>
                <a:spcPct val="0"/>
              </a:spcBef>
            </a:pPr>
            <a:r>
              <a:rPr lang="en-US" sz="2339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• Validación cruzada con PR‑AUC</a:t>
            </a:r>
            <a:r>
              <a:rPr lang="en-US" sz="2339" strike="noStrike" u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</a:p>
        </p:txBody>
      </p:sp>
      <p:sp>
        <p:nvSpPr>
          <p:cNvPr name="AutoShape 44" id="44"/>
          <p:cNvSpPr/>
          <p:nvPr/>
        </p:nvSpPr>
        <p:spPr>
          <a:xfrm flipV="true">
            <a:off x="11623677" y="4866745"/>
            <a:ext cx="628183" cy="55351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>
            <a:off x="14788332" y="4913052"/>
            <a:ext cx="0" cy="8372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1942" y="469922"/>
            <a:ext cx="2269713" cy="558778"/>
            <a:chOff x="0" y="0"/>
            <a:chExt cx="3026284" cy="745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0977" y="6555237"/>
            <a:ext cx="5131131" cy="1511351"/>
          </a:xfrm>
          <a:custGeom>
            <a:avLst/>
            <a:gdLst/>
            <a:ahLst/>
            <a:cxnLst/>
            <a:rect r="r" b="b" t="t" l="l"/>
            <a:pathLst>
              <a:path h="1511351" w="5131131">
                <a:moveTo>
                  <a:pt x="0" y="0"/>
                </a:moveTo>
                <a:lnTo>
                  <a:pt x="5131131" y="0"/>
                </a:lnTo>
                <a:lnTo>
                  <a:pt x="5131131" y="1511351"/>
                </a:lnTo>
                <a:lnTo>
                  <a:pt x="0" y="1511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6798" y="2962719"/>
            <a:ext cx="5059488" cy="1967579"/>
          </a:xfrm>
          <a:custGeom>
            <a:avLst/>
            <a:gdLst/>
            <a:ahLst/>
            <a:cxnLst/>
            <a:rect r="r" b="b" t="t" l="l"/>
            <a:pathLst>
              <a:path h="1967579" w="5059488">
                <a:moveTo>
                  <a:pt x="0" y="0"/>
                </a:moveTo>
                <a:lnTo>
                  <a:pt x="5059488" y="0"/>
                </a:lnTo>
                <a:lnTo>
                  <a:pt x="5059488" y="1967579"/>
                </a:lnTo>
                <a:lnTo>
                  <a:pt x="0" y="1967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901" t="-61191" r="-27112" b="-6168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59028" y="4930298"/>
            <a:ext cx="915028" cy="1113419"/>
          </a:xfrm>
          <a:custGeom>
            <a:avLst/>
            <a:gdLst/>
            <a:ahLst/>
            <a:cxnLst/>
            <a:rect r="r" b="b" t="t" l="l"/>
            <a:pathLst>
              <a:path h="1113419" w="915028">
                <a:moveTo>
                  <a:pt x="0" y="0"/>
                </a:moveTo>
                <a:lnTo>
                  <a:pt x="915028" y="0"/>
                </a:lnTo>
                <a:lnTo>
                  <a:pt x="915028" y="1113419"/>
                </a:lnTo>
                <a:lnTo>
                  <a:pt x="0" y="1113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7383" y="558811"/>
            <a:ext cx="16264416" cy="118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62"/>
              </a:lnSpc>
              <a:spcBef>
                <a:spcPct val="0"/>
              </a:spcBef>
            </a:pPr>
            <a:r>
              <a:rPr lang="en-US" b="true" sz="654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Creación del modelo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67398" y="2669482"/>
            <a:ext cx="8510972" cy="198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9"/>
              </a:lnSpc>
            </a:pPr>
            <a:r>
              <a:rPr lang="en-US" sz="28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 acuerdo a las gráficas anteriores, seleccionamos las features para entrenar el modelo y el valor objetivo, en este caso los warnings (fallos).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60468" y="5439382"/>
            <a:ext cx="8324833" cy="46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7"/>
              </a:lnSpc>
            </a:pPr>
            <a:r>
              <a:rPr lang="en-US" sz="275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 convertimos a DMatrix para evaluar los datos.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60468" y="6682500"/>
            <a:ext cx="8324833" cy="14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7"/>
              </a:lnSpc>
            </a:pPr>
            <a:r>
              <a:rPr lang="en-US" sz="27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Primero preparamos el modelo para entrenarlo separando los datos de entrenamiento (70%) y los de prueba (30%).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60B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-3473178"/>
            <a:ext cx="23644032" cy="14719887"/>
          </a:xfrm>
          <a:custGeom>
            <a:avLst/>
            <a:gdLst/>
            <a:ahLst/>
            <a:cxnLst/>
            <a:rect r="r" b="b" t="t" l="l"/>
            <a:pathLst>
              <a:path h="14719887" w="23644032">
                <a:moveTo>
                  <a:pt x="0" y="14719887"/>
                </a:moveTo>
                <a:lnTo>
                  <a:pt x="23644032" y="14719887"/>
                </a:lnTo>
                <a:lnTo>
                  <a:pt x="23644032" y="0"/>
                </a:lnTo>
                <a:lnTo>
                  <a:pt x="0" y="0"/>
                </a:lnTo>
                <a:lnTo>
                  <a:pt x="0" y="14719887"/>
                </a:lnTo>
                <a:close/>
              </a:path>
            </a:pathLst>
          </a:custGeom>
          <a:blipFill>
            <a:blip r:embed="rId2"/>
            <a:stretch>
              <a:fillRect l="0" t="-30313" r="0" b="-30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38" y="413851"/>
            <a:ext cx="2269713" cy="558778"/>
            <a:chOff x="0" y="0"/>
            <a:chExt cx="3026284" cy="7450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306985" y="0"/>
              <a:ext cx="719299" cy="745037"/>
            </a:xfrm>
            <a:custGeom>
              <a:avLst/>
              <a:gdLst/>
              <a:ahLst/>
              <a:cxnLst/>
              <a:rect r="r" b="b" t="t" l="l"/>
              <a:pathLst>
                <a:path h="745037" w="719299">
                  <a:moveTo>
                    <a:pt x="0" y="0"/>
                  </a:moveTo>
                  <a:lnTo>
                    <a:pt x="719299" y="0"/>
                  </a:lnTo>
                  <a:lnTo>
                    <a:pt x="719299" y="745037"/>
                  </a:lnTo>
                  <a:lnTo>
                    <a:pt x="0" y="74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969"/>
              <a:ext cx="2468385" cy="660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949">
                  <a:solidFill>
                    <a:srgbClr val="FFFFFF"/>
                  </a:solidFill>
                  <a:latin typeface="Marykate"/>
                  <a:ea typeface="Marykate"/>
                  <a:cs typeface="Marykate"/>
                  <a:sym typeface="Marykate"/>
                </a:rPr>
                <a:t>SparkleCode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12947" y="639364"/>
            <a:ext cx="13404081" cy="275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4"/>
              </a:lnSpc>
              <a:spcBef>
                <a:spcPct val="0"/>
              </a:spcBef>
            </a:pPr>
            <a:r>
              <a:rPr lang="en-US" b="true" sz="1528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0.97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31754" y="3022929"/>
            <a:ext cx="12766467" cy="102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1"/>
              </a:lnSpc>
              <a:spcBef>
                <a:spcPct val="0"/>
              </a:spcBef>
            </a:pPr>
            <a:r>
              <a:rPr lang="en-US" b="true" sz="564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 AUC en entrenamiento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25212" y="4270661"/>
            <a:ext cx="4837577" cy="37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(después de 120 árboles de decisión)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49693" y="4729484"/>
            <a:ext cx="11788614" cy="276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69"/>
              </a:lnSpc>
              <a:spcBef>
                <a:spcPct val="0"/>
              </a:spcBef>
            </a:pPr>
            <a:r>
              <a:rPr lang="en-US" b="true" sz="153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0.75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54797" y="7180459"/>
            <a:ext cx="11583510" cy="93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69"/>
              </a:lnSpc>
              <a:spcBef>
                <a:spcPct val="0"/>
              </a:spcBef>
            </a:pPr>
            <a:r>
              <a:rPr lang="en-US" b="true" sz="5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 AUC en prueba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92035" y="8579629"/>
            <a:ext cx="6709033" cy="37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1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(después de usar el 20% de los datos como prueba)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DAGqWzQGZpA</dc:identifier>
  <dcterms:modified xsi:type="dcterms:W3CDTF">2011-08-01T06:04:30Z</dcterms:modified>
  <cp:revision>1</cp:revision>
  <dc:title>R5reto 3 </dc:title>
</cp:coreProperties>
</file>